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6"/>
  </p:notesMasterIdLst>
  <p:sldIdLst>
    <p:sldId id="268" r:id="rId2"/>
    <p:sldId id="257" r:id="rId3"/>
    <p:sldId id="258" r:id="rId4"/>
    <p:sldId id="259" r:id="rId5"/>
    <p:sldId id="260" r:id="rId6"/>
    <p:sldId id="261" r:id="rId7"/>
    <p:sldId id="262" r:id="rId8"/>
    <p:sldId id="263" r:id="rId9"/>
    <p:sldId id="264" r:id="rId10"/>
    <p:sldId id="270" r:id="rId11"/>
    <p:sldId id="265" r:id="rId12"/>
    <p:sldId id="266" r:id="rId13"/>
    <p:sldId id="267" r:id="rId14"/>
    <p:sldId id="269" r:id="rId15"/>
  </p:sldIdLst>
  <p:sldSz cx="9144000" cy="5143500" type="screen16x9"/>
  <p:notesSz cx="6858000" cy="9144000"/>
  <p:embeddedFontLst>
    <p:embeddedFont>
      <p:font typeface="Comfortaa" pitchFamily="2" charset="0"/>
      <p:regular r:id="rId17"/>
      <p:bold r:id="rId18"/>
    </p:embeddedFont>
    <p:embeddedFont>
      <p:font typeface="Montserrat" panose="020B0604020202020204" pitchFamily="34" charset="0"/>
      <p:regular r:id="rId19"/>
      <p:bold r:id="rId20"/>
      <p:italic r:id="rId21"/>
      <p:boldItalic r:id="rId22"/>
    </p:embeddedFont>
    <p:embeddedFont>
      <p:font typeface="Rubik" pitchFamily="2" charset="-79"/>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p:restoredTop sz="94691"/>
  </p:normalViewPr>
  <p:slideViewPr>
    <p:cSldViewPr snapToGrid="0">
      <p:cViewPr varScale="1">
        <p:scale>
          <a:sx n="184" d="100"/>
          <a:sy n="184" d="100"/>
        </p:scale>
        <p:origin x="192"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pt-BR" sz="1400" b="0" i="0" u="none" strike="noStrike" cap="none">
                <a:latin typeface="Times New Roman"/>
                <a:ea typeface="Times New Roman"/>
                <a:cs typeface="Times New Roman"/>
                <a:sym typeface="Times New Roman"/>
              </a:rPr>
              <a:t>‹nº›</a:t>
            </a:fld>
            <a:endParaRPr sz="1400" b="0" i="0" u="none" strike="noStrike" cap="none">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826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b86b5ccb0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g5b86b5ccb0_1_72: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Com o avanço da tecnologia, a necessidade de obter informações de outros sistemas ficou mais comum e foi necessário estabelecer uma forma mais rápida de comunicação entre os sistemas.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O REST é uma arquitetura baseada em protocolo HTTP utilizada na comunicação entre sistemas. Por utilizar o somente o protocolo HTTP como forma de comunicação a velocidade é muito maior comparada com outras arquiteturas.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Para utilizar o REST em sua aplicação, é necessário seguir esse padrão da Arquitetura.</a:t>
            </a:r>
            <a:endParaRPr sz="1100" b="0" strike="noStrike">
              <a:latin typeface="Arial"/>
              <a:ea typeface="Arial"/>
              <a:cs typeface="Arial"/>
              <a:sym typeface="Arial"/>
            </a:endParaRPr>
          </a:p>
        </p:txBody>
      </p:sp>
    </p:spTree>
    <p:extLst>
      <p:ext uri="{BB962C8B-B14F-4D97-AF65-F5344CB8AC3E}">
        <p14:creationId xmlns:p14="http://schemas.microsoft.com/office/powerpoint/2010/main" val="3176131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4" name="Google Shape;224;p5:notes"/>
          <p:cNvSpPr txBox="1">
            <a:spLocks noGrp="1"/>
          </p:cNvSpPr>
          <p:nvPr>
            <p:ph type="body" idx="1"/>
          </p:nvPr>
        </p:nvSpPr>
        <p:spPr>
          <a:xfrm>
            <a:off x="685800" y="4343400"/>
            <a:ext cx="5486040" cy="411444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Só pra deixar claro, o termo API é utilizado por desenvolvedores JAVA para mencionar libs dentro de seus projetos, porém estamos nos referindo a Web API, que é o conjunto de Web Services.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A API é um sistema que disponibiliza recursos para serem utilizados por outras aplicações. Esses recursos são disponibilizados via REST, os chamados End Points. EndPoints são os métodos que serão acessados dentro da API por meio de uma URI.</a:t>
            </a: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A API pode ser utilizada tanto como um produto final, quanto para se conectar com outro sistemas.</a:t>
            </a:r>
            <a:endParaRPr sz="1100" b="0" strike="noStrike">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b86b5ccb0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4" name="Google Shape;234;g5b86b5ccb0_1_21: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Só pra deixar claro, o termo API é utilizado por desenvolvedores JAVA para mencionar libs dentro de seus projetos, porém estamos nos referindo a Web API, que é o conjunto de Web Services.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A API é um sistema que disponibiliza recursos para serem utilizados por outras aplicações. Esses recursos são disponibilizados via REST, os chamados End Points. EndPoints são os métodos que serão acessados dentro da API por meio de uma URI.</a:t>
            </a: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A API pode ser utilizada tanto como um produto final, quanto para se conectar com outro sistemas.</a:t>
            </a:r>
            <a:endParaRPr sz="1100" b="0" strike="noStrike">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45" name="Google Shape;245;p6: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0467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756000" y="5078520"/>
            <a:ext cx="6047640" cy="481104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 name="Google Shape;121;p2:notes"/>
          <p:cNvSpPr>
            <a:spLocks noGrp="1" noRot="1" noChangeAspect="1"/>
          </p:cNvSpPr>
          <p:nvPr>
            <p:ph type="sldImg" idx="2"/>
          </p:nvPr>
        </p:nvSpPr>
        <p:spPr>
          <a:xfrm>
            <a:off x="217488" y="812800"/>
            <a:ext cx="7124700" cy="40084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 name="Google Shape;131;p3:notes"/>
          <p:cNvSpPr txBox="1">
            <a:spLocks noGrp="1"/>
          </p:cNvSpPr>
          <p:nvPr>
            <p:ph type="body" idx="1"/>
          </p:nvPr>
        </p:nvSpPr>
        <p:spPr>
          <a:xfrm>
            <a:off x="685800" y="4343400"/>
            <a:ext cx="5486040" cy="411444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Com o avanço da tecnologia, a necessidade de obter informações de outros sistemas ficou mais comum e foi necessário estabelecer uma forma mais rápida de comunicação entre os sistemas.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O REST é uma arquitetura baseada em protocolo HTTP utilizada na comunicação entre sistemas. Por utilizar o somente o protocolo HTTP como forma de comunicação a velocidade é muito maior comparada com outras arquiteturas.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Para utilizar o REST em sua aplicação, é necessário seguir esse padrão da Arquitetura.</a:t>
            </a:r>
            <a:endParaRPr sz="1100" b="0" strike="noStrike">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b86b5ccb0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g5b86b5ccb0_1_32: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Com o avanço da tecnologia, a necessidade de obter informações de outros sistemas ficou mais comum e foi necessário estabelecer uma forma mais rápida de comunicação entre os sistemas.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O REST é uma arquitetura baseada em protocolo HTTP utilizada na comunicação entre sistemas. Por utilizar o somente o protocolo HTTP como forma de comunicação a velocidade é muito maior comparada com outras arquiteturas.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Para utilizar o REST em sua aplicação, é necessário seguir esse padrão da Arquitetura.</a:t>
            </a:r>
            <a:endParaRPr sz="1100" b="0" strike="noStrike">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b86b5ccb0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7" name="Google Shape;157;g5b86b5ccb0_1_50: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Com o avanço da tecnologia, a necessidade de obter informações de outros sistemas ficou mais comum e foi necessário estabelecer uma forma mais rápida de comunicação entre os sistemas.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O REST é uma arquitetura baseada em protocolo HTTP utilizada na comunicação entre sistemas. Por utilizar o somente o protocolo HTTP como forma de comunicação a velocidade é muito maior comparada com outras arquiteturas.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Para utilizar o REST em sua aplicação, é necessário seguir esse padrão da Arquitetura.</a:t>
            </a:r>
            <a:endParaRPr sz="1100" b="0" strike="noStrike">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b86b5ccb0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 name="Google Shape;170;g5b86b5ccb0_1_61: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Com o avanço da tecnologia, a necessidade de obter informações de outros sistemas ficou mais comum e foi necessário estabelecer uma forma mais rápida de comunicação entre os sistemas.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O REST é uma arquitetura baseada em protocolo HTTP utilizada na comunicação entre sistemas. Por utilizar o somente o protocolo HTTP como forma de comunicação a velocidade é muito maior comparada com outras arquiteturas.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Para utilizar o REST em sua aplicação, é necessário seguir esse padrão da Arquitetura.</a:t>
            </a:r>
            <a:endParaRPr sz="1100" b="0" strike="noStrike">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b86b5ccb0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g5b86b5ccb0_1_72: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Com o avanço da tecnologia, a necessidade de obter informações de outros sistemas ficou mais comum e foi necessário estabelecer uma forma mais rápida de comunicação entre os sistemas.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O REST é uma arquitetura baseada em protocolo HTTP utilizada na comunicação entre sistemas. Por utilizar o somente o protocolo HTTP como forma de comunicação a velocidade é muito maior comparada com outras arquiteturas.</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Para utilizar o REST em sua aplicação, é necessário seguir esse padrão da Arquitetura.</a:t>
            </a:r>
            <a:endParaRPr sz="1100" b="0" strike="noStrike">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 name="Google Shape;196;p4:notes"/>
          <p:cNvSpPr txBox="1">
            <a:spLocks noGrp="1"/>
          </p:cNvSpPr>
          <p:nvPr>
            <p:ph type="body" idx="1"/>
          </p:nvPr>
        </p:nvSpPr>
        <p:spPr>
          <a:xfrm>
            <a:off x="685800" y="4343400"/>
            <a:ext cx="5486040" cy="411444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Hoje nossa API se encontra no Nível 1 de implementação do REST.</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Como havia explicado, o REST é utilizado para a comunicação entre sistemas e a API é um conjunto de web services(canal de comunicação entre sistemas).. Logo, uma API pode utilizar da Arquitetura REST. A API da STAR especificamente utiliza REST.</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b86b5ccb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1" name="Google Shape;211;g5b86b5ccb0_1_5:notes"/>
          <p:cNvSpPr txBox="1">
            <a:spLocks noGrp="1"/>
          </p:cNvSpPr>
          <p:nvPr>
            <p:ph type="body" idx="1"/>
          </p:nvPr>
        </p:nvSpPr>
        <p:spPr>
          <a:xfrm>
            <a:off x="685800" y="4343400"/>
            <a:ext cx="5486100" cy="41145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Hoje nossa API se encontra no Nível 1 de implementação do REST.</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a:p>
            <a:pPr marL="0" lvl="0" indent="0" algn="l" rtl="0">
              <a:lnSpc>
                <a:spcPct val="115000"/>
              </a:lnSpc>
              <a:spcBef>
                <a:spcPts val="0"/>
              </a:spcBef>
              <a:spcAft>
                <a:spcPts val="0"/>
              </a:spcAft>
              <a:buNone/>
            </a:pPr>
            <a:r>
              <a:rPr lang="pt-BR" sz="1100" b="0" strike="noStrike">
                <a:solidFill>
                  <a:srgbClr val="000000"/>
                </a:solidFill>
                <a:latin typeface="Arial"/>
                <a:ea typeface="Arial"/>
                <a:cs typeface="Arial"/>
                <a:sym typeface="Arial"/>
              </a:rPr>
              <a:t>Como havia explicado, o REST é utilizado para a comunicação entre sistemas e a API é um conjunto de web services(canal de comunicação entre sistemas).. Logo, uma API pode utilizar da Arquitetura REST. A API da STAR especificamente utiliza REST.</a:t>
            </a:r>
            <a:endParaRPr sz="1100" b="0" strike="noStrike">
              <a:latin typeface="Arial"/>
              <a:ea typeface="Arial"/>
              <a:cs typeface="Arial"/>
              <a:sym typeface="Arial"/>
            </a:endParaRPr>
          </a:p>
          <a:p>
            <a:pPr marL="0" lvl="0" indent="0" algn="l" rtl="0">
              <a:lnSpc>
                <a:spcPct val="115000"/>
              </a:lnSpc>
              <a:spcBef>
                <a:spcPts val="0"/>
              </a:spcBef>
              <a:spcAft>
                <a:spcPts val="0"/>
              </a:spcAft>
              <a:buNone/>
            </a:pPr>
            <a:endParaRPr sz="1100" b="0" strike="noStrike">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body" idx="1"/>
          </p:nvPr>
        </p:nvSpPr>
        <p:spPr>
          <a:xfrm>
            <a:off x="311760" y="1152360"/>
            <a:ext cx="8520120" cy="341604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5"/>
        <p:cNvGrpSpPr/>
        <p:nvPr/>
      </p:nvGrpSpPr>
      <p:grpSpPr>
        <a:xfrm>
          <a:off x="0" y="0"/>
          <a:ext cx="0" cy="0"/>
          <a:chOff x="0" y="0"/>
          <a:chExt cx="0" cy="0"/>
        </a:xfrm>
      </p:grpSpPr>
      <p:sp>
        <p:nvSpPr>
          <p:cNvPr id="96" name="Google Shape;96;p24"/>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4"/>
          <p:cNvSpPr txBox="1">
            <a:spLocks noGrp="1"/>
          </p:cNvSpPr>
          <p:nvPr>
            <p:ph type="body" idx="1"/>
          </p:nvPr>
        </p:nvSpPr>
        <p:spPr>
          <a:xfrm>
            <a:off x="311760" y="1152360"/>
            <a:ext cx="852012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8" name="Google Shape;98;p24"/>
          <p:cNvSpPr txBox="1">
            <a:spLocks noGrp="1"/>
          </p:cNvSpPr>
          <p:nvPr>
            <p:ph type="body" idx="2"/>
          </p:nvPr>
        </p:nvSpPr>
        <p:spPr>
          <a:xfrm>
            <a:off x="311760" y="2936880"/>
            <a:ext cx="852012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5"/>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2" name="Google Shape;102;p25"/>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3" name="Google Shape;103;p25"/>
          <p:cNvSpPr txBox="1">
            <a:spLocks noGrp="1"/>
          </p:cNvSpPr>
          <p:nvPr>
            <p:ph type="body" idx="3"/>
          </p:nvPr>
        </p:nvSpPr>
        <p:spPr>
          <a:xfrm>
            <a:off x="311760" y="293688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4" name="Google Shape;104;p25"/>
          <p:cNvSpPr txBox="1">
            <a:spLocks noGrp="1"/>
          </p:cNvSpPr>
          <p:nvPr>
            <p:ph type="body" idx="4"/>
          </p:nvPr>
        </p:nvSpPr>
        <p:spPr>
          <a:xfrm>
            <a:off x="4677840" y="293688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6"/>
          <p:cNvSpPr txBox="1">
            <a:spLocks noGrp="1"/>
          </p:cNvSpPr>
          <p:nvPr>
            <p:ph type="body" idx="1"/>
          </p:nvPr>
        </p:nvSpPr>
        <p:spPr>
          <a:xfrm>
            <a:off x="311760" y="1152360"/>
            <a:ext cx="274320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8" name="Google Shape;108;p26"/>
          <p:cNvSpPr txBox="1">
            <a:spLocks noGrp="1"/>
          </p:cNvSpPr>
          <p:nvPr>
            <p:ph type="body" idx="2"/>
          </p:nvPr>
        </p:nvSpPr>
        <p:spPr>
          <a:xfrm>
            <a:off x="3192480" y="1152360"/>
            <a:ext cx="274320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9" name="Google Shape;109;p26"/>
          <p:cNvSpPr txBox="1">
            <a:spLocks noGrp="1"/>
          </p:cNvSpPr>
          <p:nvPr>
            <p:ph type="body" idx="3"/>
          </p:nvPr>
        </p:nvSpPr>
        <p:spPr>
          <a:xfrm>
            <a:off x="6073200" y="1152360"/>
            <a:ext cx="274320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0" name="Google Shape;110;p26"/>
          <p:cNvSpPr txBox="1">
            <a:spLocks noGrp="1"/>
          </p:cNvSpPr>
          <p:nvPr>
            <p:ph type="body" idx="4"/>
          </p:nvPr>
        </p:nvSpPr>
        <p:spPr>
          <a:xfrm>
            <a:off x="311760" y="2936880"/>
            <a:ext cx="274320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1" name="Google Shape;111;p26"/>
          <p:cNvSpPr txBox="1">
            <a:spLocks noGrp="1"/>
          </p:cNvSpPr>
          <p:nvPr>
            <p:ph type="body" idx="5"/>
          </p:nvPr>
        </p:nvSpPr>
        <p:spPr>
          <a:xfrm>
            <a:off x="3192480" y="2936880"/>
            <a:ext cx="274320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2" name="Google Shape;112;p26"/>
          <p:cNvSpPr txBox="1">
            <a:spLocks noGrp="1"/>
          </p:cNvSpPr>
          <p:nvPr>
            <p:ph type="body" idx="6"/>
          </p:nvPr>
        </p:nvSpPr>
        <p:spPr>
          <a:xfrm>
            <a:off x="6073200" y="2936880"/>
            <a:ext cx="274320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ubTitle" idx="1"/>
          </p:nvPr>
        </p:nvSpPr>
        <p:spPr>
          <a:xfrm>
            <a:off x="311760" y="1152360"/>
            <a:ext cx="8520120" cy="341604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8"/>
          <p:cNvSpPr txBox="1">
            <a:spLocks noGrp="1"/>
          </p:cNvSpPr>
          <p:nvPr>
            <p:ph type="body" idx="1"/>
          </p:nvPr>
        </p:nvSpPr>
        <p:spPr>
          <a:xfrm>
            <a:off x="311760" y="1152360"/>
            <a:ext cx="4157640" cy="341604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5" name="Google Shape;75;p18"/>
          <p:cNvSpPr txBox="1">
            <a:spLocks noGrp="1"/>
          </p:cNvSpPr>
          <p:nvPr>
            <p:ph type="body" idx="2"/>
          </p:nvPr>
        </p:nvSpPr>
        <p:spPr>
          <a:xfrm>
            <a:off x="4677840" y="1152360"/>
            <a:ext cx="4157640" cy="341604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8"/>
        <p:cNvGrpSpPr/>
        <p:nvPr/>
      </p:nvGrpSpPr>
      <p:grpSpPr>
        <a:xfrm>
          <a:off x="0" y="0"/>
          <a:ext cx="0" cy="0"/>
          <a:chOff x="0" y="0"/>
          <a:chExt cx="0" cy="0"/>
        </a:xfrm>
      </p:grpSpPr>
      <p:sp>
        <p:nvSpPr>
          <p:cNvPr id="79" name="Google Shape;79;p20"/>
          <p:cNvSpPr txBox="1">
            <a:spLocks noGrp="1"/>
          </p:cNvSpPr>
          <p:nvPr>
            <p:ph type="subTitle" idx="1"/>
          </p:nvPr>
        </p:nvSpPr>
        <p:spPr>
          <a:xfrm>
            <a:off x="311760" y="444960"/>
            <a:ext cx="8520120" cy="265464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1"/>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3" name="Google Shape;83;p21"/>
          <p:cNvSpPr txBox="1">
            <a:spLocks noGrp="1"/>
          </p:cNvSpPr>
          <p:nvPr>
            <p:ph type="body" idx="2"/>
          </p:nvPr>
        </p:nvSpPr>
        <p:spPr>
          <a:xfrm>
            <a:off x="4677840" y="1152360"/>
            <a:ext cx="4157640" cy="341604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4" name="Google Shape;84;p21"/>
          <p:cNvSpPr txBox="1">
            <a:spLocks noGrp="1"/>
          </p:cNvSpPr>
          <p:nvPr>
            <p:ph type="body" idx="3"/>
          </p:nvPr>
        </p:nvSpPr>
        <p:spPr>
          <a:xfrm>
            <a:off x="311760" y="293688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2"/>
          <p:cNvSpPr txBox="1">
            <a:spLocks noGrp="1"/>
          </p:cNvSpPr>
          <p:nvPr>
            <p:ph type="body" idx="1"/>
          </p:nvPr>
        </p:nvSpPr>
        <p:spPr>
          <a:xfrm>
            <a:off x="311760" y="1152360"/>
            <a:ext cx="4157640" cy="341604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8" name="Google Shape;88;p22"/>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9" name="Google Shape;89;p22"/>
          <p:cNvSpPr txBox="1">
            <a:spLocks noGrp="1"/>
          </p:cNvSpPr>
          <p:nvPr>
            <p:ph type="body" idx="3"/>
          </p:nvPr>
        </p:nvSpPr>
        <p:spPr>
          <a:xfrm>
            <a:off x="4677840" y="293688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90"/>
        <p:cNvGrpSpPr/>
        <p:nvPr/>
      </p:nvGrpSpPr>
      <p:grpSpPr>
        <a:xfrm>
          <a:off x="0" y="0"/>
          <a:ext cx="0" cy="0"/>
          <a:chOff x="0" y="0"/>
          <a:chExt cx="0" cy="0"/>
        </a:xfrm>
      </p:grpSpPr>
      <p:sp>
        <p:nvSpPr>
          <p:cNvPr id="91" name="Google Shape;91;p23"/>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3"/>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3" name="Google Shape;93;p23"/>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4" name="Google Shape;94;p23"/>
          <p:cNvSpPr txBox="1">
            <a:spLocks noGrp="1"/>
          </p:cNvSpPr>
          <p:nvPr>
            <p:ph type="body" idx="3"/>
          </p:nvPr>
        </p:nvSpPr>
        <p:spPr>
          <a:xfrm>
            <a:off x="311760" y="2936880"/>
            <a:ext cx="8520120" cy="1629360"/>
          </a:xfrm>
          <a:prstGeom prst="rect">
            <a:avLst/>
          </a:prstGeom>
          <a:noFill/>
          <a:ln>
            <a:noFill/>
          </a:ln>
        </p:spPr>
        <p:txBody>
          <a:bodyPr spcFirstLastPara="1" wrap="square" lIns="0" tIns="0" rIns="0" bIns="0" anchor="t" anchorCtr="0"/>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60" y="444960"/>
            <a:ext cx="8520120" cy="572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3" name="Google Shape;63;p14"/>
          <p:cNvSpPr txBox="1">
            <a:spLocks noGrp="1"/>
          </p:cNvSpPr>
          <p:nvPr>
            <p:ph type="body" idx="1"/>
          </p:nvPr>
        </p:nvSpPr>
        <p:spPr>
          <a:xfrm>
            <a:off x="311760" y="1152360"/>
            <a:ext cx="8520120" cy="341604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64" name="Google Shape;64;p14"/>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buNone/>
              <a:defRPr sz="1000" b="0" i="0" u="none" strike="noStrike" cap="none">
                <a:solidFill>
                  <a:srgbClr val="595959"/>
                </a:solidFill>
                <a:latin typeface="Arial"/>
                <a:ea typeface="Arial"/>
                <a:cs typeface="Arial"/>
                <a:sym typeface="Arial"/>
              </a:defRPr>
            </a:lvl1pPr>
            <a:lvl2pPr marL="0" marR="0" lvl="1" indent="0" algn="r" rtl="0">
              <a:lnSpc>
                <a:spcPct val="100000"/>
              </a:lnSpc>
              <a:spcBef>
                <a:spcPts val="0"/>
              </a:spcBef>
              <a:buNone/>
              <a:defRPr sz="1000" b="0" i="0" u="none" strike="noStrike" cap="none">
                <a:solidFill>
                  <a:srgbClr val="595959"/>
                </a:solidFill>
                <a:latin typeface="Arial"/>
                <a:ea typeface="Arial"/>
                <a:cs typeface="Arial"/>
                <a:sym typeface="Arial"/>
              </a:defRPr>
            </a:lvl2pPr>
            <a:lvl3pPr marL="0" marR="0" lvl="2" indent="0" algn="r" rtl="0">
              <a:lnSpc>
                <a:spcPct val="100000"/>
              </a:lnSpc>
              <a:spcBef>
                <a:spcPts val="0"/>
              </a:spcBef>
              <a:buNone/>
              <a:defRPr sz="1000" b="0" i="0" u="none" strike="noStrike" cap="none">
                <a:solidFill>
                  <a:srgbClr val="595959"/>
                </a:solidFill>
                <a:latin typeface="Arial"/>
                <a:ea typeface="Arial"/>
                <a:cs typeface="Arial"/>
                <a:sym typeface="Arial"/>
              </a:defRPr>
            </a:lvl3pPr>
            <a:lvl4pPr marL="0" marR="0" lvl="3" indent="0" algn="r" rtl="0">
              <a:lnSpc>
                <a:spcPct val="100000"/>
              </a:lnSpc>
              <a:spcBef>
                <a:spcPts val="0"/>
              </a:spcBef>
              <a:buNone/>
              <a:defRPr sz="1000" b="0" i="0" u="none" strike="noStrike" cap="none">
                <a:solidFill>
                  <a:srgbClr val="595959"/>
                </a:solidFill>
                <a:latin typeface="Arial"/>
                <a:ea typeface="Arial"/>
                <a:cs typeface="Arial"/>
                <a:sym typeface="Arial"/>
              </a:defRPr>
            </a:lvl4pPr>
            <a:lvl5pPr marL="0" marR="0" lvl="4" indent="0" algn="r" rtl="0">
              <a:lnSpc>
                <a:spcPct val="100000"/>
              </a:lnSpc>
              <a:spcBef>
                <a:spcPts val="0"/>
              </a:spcBef>
              <a:buNone/>
              <a:defRPr sz="1000" b="0" i="0" u="none" strike="noStrike" cap="none">
                <a:solidFill>
                  <a:srgbClr val="595959"/>
                </a:solidFill>
                <a:latin typeface="Arial"/>
                <a:ea typeface="Arial"/>
                <a:cs typeface="Arial"/>
                <a:sym typeface="Arial"/>
              </a:defRPr>
            </a:lvl5pPr>
            <a:lvl6pPr marL="0" marR="0" lvl="5" indent="0" algn="r" rtl="0">
              <a:lnSpc>
                <a:spcPct val="100000"/>
              </a:lnSpc>
              <a:spcBef>
                <a:spcPts val="0"/>
              </a:spcBef>
              <a:buNone/>
              <a:defRPr sz="1000" b="0" i="0" u="none" strike="noStrike" cap="none">
                <a:solidFill>
                  <a:srgbClr val="595959"/>
                </a:solidFill>
                <a:latin typeface="Arial"/>
                <a:ea typeface="Arial"/>
                <a:cs typeface="Arial"/>
                <a:sym typeface="Arial"/>
              </a:defRPr>
            </a:lvl6pPr>
            <a:lvl7pPr marL="0" marR="0" lvl="6" indent="0" algn="r" rtl="0">
              <a:lnSpc>
                <a:spcPct val="100000"/>
              </a:lnSpc>
              <a:spcBef>
                <a:spcPts val="0"/>
              </a:spcBef>
              <a:buNone/>
              <a:defRPr sz="1000" b="0" i="0" u="none" strike="noStrike" cap="none">
                <a:solidFill>
                  <a:srgbClr val="595959"/>
                </a:solidFill>
                <a:latin typeface="Arial"/>
                <a:ea typeface="Arial"/>
                <a:cs typeface="Arial"/>
                <a:sym typeface="Arial"/>
              </a:defRPr>
            </a:lvl7pPr>
            <a:lvl8pPr marL="0" marR="0" lvl="7" indent="0" algn="r" rtl="0">
              <a:lnSpc>
                <a:spcPct val="100000"/>
              </a:lnSpc>
              <a:spcBef>
                <a:spcPts val="0"/>
              </a:spcBef>
              <a:buNone/>
              <a:defRPr sz="1000" b="0" i="0" u="none" strike="noStrike" cap="none">
                <a:solidFill>
                  <a:srgbClr val="595959"/>
                </a:solidFill>
                <a:latin typeface="Arial"/>
                <a:ea typeface="Arial"/>
                <a:cs typeface="Arial"/>
                <a:sym typeface="Arial"/>
              </a:defRPr>
            </a:lvl8pPr>
            <a:lvl9pPr marL="0" marR="0" lvl="8" indent="0" algn="r" rtl="0">
              <a:lnSpc>
                <a:spcPct val="100000"/>
              </a:lnSpc>
              <a:spcBef>
                <a:spcPts val="0"/>
              </a:spcBef>
              <a:buNone/>
              <a:defRPr sz="1000" b="0" i="0" u="none" strike="noStrike" cap="none">
                <a:solidFill>
                  <a:srgbClr val="595959"/>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7950" y="-3350"/>
            <a:ext cx="9144000" cy="5143500"/>
          </a:xfrm>
          <a:prstGeom prst="rect">
            <a:avLst/>
          </a:prstGeom>
          <a:solidFill>
            <a:srgbClr val="000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13"/>
          <p:cNvPicPr preferRelativeResize="0"/>
          <p:nvPr/>
        </p:nvPicPr>
        <p:blipFill>
          <a:blip r:embed="rId3">
            <a:alphaModFix/>
          </a:blip>
          <a:stretch>
            <a:fillRect/>
          </a:stretch>
        </p:blipFill>
        <p:spPr>
          <a:xfrm>
            <a:off x="-1373175" y="169162"/>
            <a:ext cx="5247003" cy="4974331"/>
          </a:xfrm>
          <a:prstGeom prst="rect">
            <a:avLst/>
          </a:prstGeom>
          <a:noFill/>
          <a:ln>
            <a:noFill/>
          </a:ln>
        </p:spPr>
      </p:pic>
      <p:pic>
        <p:nvPicPr>
          <p:cNvPr id="56" name="Google Shape;56;p13"/>
          <p:cNvPicPr preferRelativeResize="0"/>
          <p:nvPr/>
        </p:nvPicPr>
        <p:blipFill>
          <a:blip r:embed="rId3">
            <a:alphaModFix/>
          </a:blip>
          <a:stretch>
            <a:fillRect/>
          </a:stretch>
        </p:blipFill>
        <p:spPr>
          <a:xfrm>
            <a:off x="3904950" y="25587"/>
            <a:ext cx="5247003" cy="4974331"/>
          </a:xfrm>
          <a:prstGeom prst="rect">
            <a:avLst/>
          </a:prstGeom>
          <a:noFill/>
          <a:ln>
            <a:noFill/>
          </a:ln>
        </p:spPr>
      </p:pic>
      <p:pic>
        <p:nvPicPr>
          <p:cNvPr id="57" name="Google Shape;57;p13"/>
          <p:cNvPicPr preferRelativeResize="0"/>
          <p:nvPr/>
        </p:nvPicPr>
        <p:blipFill>
          <a:blip r:embed="rId4">
            <a:alphaModFix/>
          </a:blip>
          <a:stretch>
            <a:fillRect/>
          </a:stretch>
        </p:blipFill>
        <p:spPr>
          <a:xfrm>
            <a:off x="0" y="0"/>
            <a:ext cx="6098952" cy="5025498"/>
          </a:xfrm>
          <a:prstGeom prst="rect">
            <a:avLst/>
          </a:prstGeom>
          <a:noFill/>
          <a:ln>
            <a:noFill/>
          </a:ln>
        </p:spPr>
      </p:pic>
      <p:sp>
        <p:nvSpPr>
          <p:cNvPr id="58" name="Google Shape;58;p13"/>
          <p:cNvSpPr txBox="1"/>
          <p:nvPr/>
        </p:nvSpPr>
        <p:spPr>
          <a:xfrm>
            <a:off x="1289850" y="1695900"/>
            <a:ext cx="5247000" cy="211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5000" dirty="0">
                <a:solidFill>
                  <a:srgbClr val="FFFFFF"/>
                </a:solidFill>
                <a:latin typeface="Montserrat"/>
                <a:ea typeface="Montserrat"/>
                <a:cs typeface="Montserrat"/>
                <a:sym typeface="Montserrat"/>
              </a:rPr>
              <a:t>{</a:t>
            </a:r>
            <a:r>
              <a:rPr lang="pt-BR" sz="5000" dirty="0">
                <a:solidFill>
                  <a:srgbClr val="5FFEBB"/>
                </a:solidFill>
                <a:latin typeface="Montserrat"/>
                <a:ea typeface="Montserrat"/>
                <a:cs typeface="Montserrat"/>
                <a:sym typeface="Montserrat"/>
              </a:rPr>
              <a:t>SPRING UNIVERS</a:t>
            </a:r>
            <a:r>
              <a:rPr lang="pt-BR" sz="5000" dirty="0">
                <a:solidFill>
                  <a:srgbClr val="FFFFFF"/>
                </a:solidFill>
                <a:latin typeface="Montserrat"/>
                <a:ea typeface="Montserrat"/>
                <a:cs typeface="Montserrat"/>
                <a:sym typeface="Montserrat"/>
              </a:rPr>
              <a:t>}</a:t>
            </a:r>
            <a:endParaRPr sz="50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928887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4"/>
        <p:cNvGrpSpPr/>
        <p:nvPr/>
      </p:nvGrpSpPr>
      <p:grpSpPr>
        <a:xfrm>
          <a:off x="0" y="0"/>
          <a:ext cx="0" cy="0"/>
          <a:chOff x="0" y="0"/>
          <a:chExt cx="0" cy="0"/>
        </a:xfrm>
      </p:grpSpPr>
      <p:pic>
        <p:nvPicPr>
          <p:cNvPr id="11"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85" name="Google Shape;185;p33"/>
          <p:cNvSpPr/>
          <p:nvPr/>
        </p:nvSpPr>
        <p:spPr>
          <a:xfrm>
            <a:off x="285480" y="509400"/>
            <a:ext cx="4870500" cy="72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187" name="Google Shape;187;p33"/>
          <p:cNvSpPr/>
          <p:nvPr/>
        </p:nvSpPr>
        <p:spPr>
          <a:xfrm>
            <a:off x="355680" y="442800"/>
            <a:ext cx="3353100" cy="10266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3"/>
          <p:cNvSpPr/>
          <p:nvPr/>
        </p:nvSpPr>
        <p:spPr>
          <a:xfrm>
            <a:off x="465120" y="411840"/>
            <a:ext cx="3080400" cy="158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REST</a:t>
            </a:r>
            <a:endParaRPr sz="48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pt-BR" sz="1200" b="1" i="0" u="none" strike="noStrike" cap="none">
                <a:solidFill>
                  <a:srgbClr val="00FFFF"/>
                </a:solidFill>
                <a:latin typeface="Comfortaa"/>
                <a:ea typeface="Comfortaa"/>
                <a:cs typeface="Comfortaa"/>
                <a:sym typeface="Comfortaa"/>
              </a:rPr>
              <a:t>Representational State Transfer</a:t>
            </a:r>
            <a:endParaRPr sz="1200" i="0" u="none" strike="noStrike" cap="none">
              <a:latin typeface="Comfortaa"/>
              <a:ea typeface="Comfortaa"/>
              <a:cs typeface="Comfortaa"/>
              <a:sym typeface="Comfortaa"/>
            </a:endParaRPr>
          </a:p>
        </p:txBody>
      </p:sp>
      <p:sp>
        <p:nvSpPr>
          <p:cNvPr id="189" name="Google Shape;189;p33"/>
          <p:cNvSpPr/>
          <p:nvPr/>
        </p:nvSpPr>
        <p:spPr>
          <a:xfrm>
            <a:off x="-42480" y="-14040"/>
            <a:ext cx="133800" cy="52350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33"/>
          <p:cNvPicPr preferRelativeResize="0"/>
          <p:nvPr/>
        </p:nvPicPr>
        <p:blipFill rotWithShape="1">
          <a:blip r:embed="rId4">
            <a:alphaModFix/>
          </a:blip>
          <a:srcRect/>
          <a:stretch/>
        </p:blipFill>
        <p:spPr>
          <a:xfrm>
            <a:off x="7133040" y="1136520"/>
            <a:ext cx="649800" cy="649800"/>
          </a:xfrm>
          <a:prstGeom prst="rect">
            <a:avLst/>
          </a:prstGeom>
          <a:noFill/>
          <a:ln>
            <a:noFill/>
          </a:ln>
        </p:spPr>
      </p:pic>
      <p:pic>
        <p:nvPicPr>
          <p:cNvPr id="191" name="Google Shape;191;p33"/>
          <p:cNvPicPr preferRelativeResize="0"/>
          <p:nvPr/>
        </p:nvPicPr>
        <p:blipFill rotWithShape="1">
          <a:blip r:embed="rId5">
            <a:alphaModFix/>
          </a:blip>
          <a:srcRect/>
          <a:stretch/>
        </p:blipFill>
        <p:spPr>
          <a:xfrm>
            <a:off x="7677720" y="409680"/>
            <a:ext cx="649800" cy="649800"/>
          </a:xfrm>
          <a:prstGeom prst="rect">
            <a:avLst/>
          </a:prstGeom>
          <a:noFill/>
          <a:ln>
            <a:noFill/>
          </a:ln>
        </p:spPr>
      </p:pic>
      <p:pic>
        <p:nvPicPr>
          <p:cNvPr id="192" name="Google Shape;192;p33"/>
          <p:cNvPicPr preferRelativeResize="0"/>
          <p:nvPr/>
        </p:nvPicPr>
        <p:blipFill rotWithShape="1">
          <a:blip r:embed="rId6">
            <a:alphaModFix/>
          </a:blip>
          <a:srcRect/>
          <a:stretch/>
        </p:blipFill>
        <p:spPr>
          <a:xfrm>
            <a:off x="6509520" y="333360"/>
            <a:ext cx="812879" cy="812879"/>
          </a:xfrm>
          <a:prstGeom prst="rect">
            <a:avLst/>
          </a:prstGeom>
          <a:noFill/>
          <a:ln>
            <a:noFill/>
          </a:ln>
        </p:spPr>
      </p:pic>
      <p:sp>
        <p:nvSpPr>
          <p:cNvPr id="12" name="Google Shape;124;p28">
            <a:extLst>
              <a:ext uri="{FF2B5EF4-FFF2-40B4-BE49-F238E27FC236}">
                <a16:creationId xmlns:a16="http://schemas.microsoft.com/office/drawing/2014/main" id="{02B9B67D-76D4-6648-89CC-33FEF816EBC1}"/>
              </a:ext>
            </a:extLst>
          </p:cNvPr>
          <p:cNvSpPr/>
          <p:nvPr/>
        </p:nvSpPr>
        <p:spPr>
          <a:xfrm>
            <a:off x="1941271" y="2431516"/>
            <a:ext cx="1441473" cy="69198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3600" b="1" dirty="0">
                <a:solidFill>
                  <a:srgbClr val="00FFFF"/>
                </a:solidFill>
                <a:latin typeface="Comfortaa"/>
                <a:ea typeface="Comfortaa"/>
                <a:cs typeface="Comfortaa"/>
                <a:sym typeface="Comfortaa"/>
              </a:rPr>
              <a:t>REST</a:t>
            </a:r>
            <a:endParaRPr sz="3600" i="0" u="none" strike="noStrike" cap="none" dirty="0">
              <a:latin typeface="Comfortaa"/>
              <a:ea typeface="Comfortaa"/>
              <a:cs typeface="Comfortaa"/>
              <a:sym typeface="Comfortaa"/>
            </a:endParaRPr>
          </a:p>
        </p:txBody>
      </p:sp>
      <p:sp>
        <p:nvSpPr>
          <p:cNvPr id="13" name="Google Shape;124;p28">
            <a:extLst>
              <a:ext uri="{FF2B5EF4-FFF2-40B4-BE49-F238E27FC236}">
                <a16:creationId xmlns:a16="http://schemas.microsoft.com/office/drawing/2014/main" id="{3FEBDD06-74A7-5E4D-B1F3-82A4CE0A3178}"/>
              </a:ext>
            </a:extLst>
          </p:cNvPr>
          <p:cNvSpPr/>
          <p:nvPr/>
        </p:nvSpPr>
        <p:spPr>
          <a:xfrm>
            <a:off x="5232695" y="2431516"/>
            <a:ext cx="2387188" cy="691988"/>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3600" b="1" dirty="0">
                <a:solidFill>
                  <a:srgbClr val="00FFFF"/>
                </a:solidFill>
                <a:latin typeface="Comfortaa"/>
                <a:ea typeface="Comfortaa"/>
                <a:cs typeface="Comfortaa"/>
                <a:sym typeface="Comfortaa"/>
              </a:rPr>
              <a:t>RESTFUL</a:t>
            </a:r>
            <a:endParaRPr sz="3600" i="0" u="none" strike="noStrike" cap="none" dirty="0">
              <a:latin typeface="Comfortaa"/>
              <a:ea typeface="Comfortaa"/>
              <a:cs typeface="Comfortaa"/>
              <a:sym typeface="Comfortaa"/>
            </a:endParaRPr>
          </a:p>
        </p:txBody>
      </p:sp>
      <p:sp>
        <p:nvSpPr>
          <p:cNvPr id="14" name="Google Shape;124;p28">
            <a:extLst>
              <a:ext uri="{FF2B5EF4-FFF2-40B4-BE49-F238E27FC236}">
                <a16:creationId xmlns:a16="http://schemas.microsoft.com/office/drawing/2014/main" id="{052AE9B9-C574-DF49-A111-FA66561576CF}"/>
              </a:ext>
            </a:extLst>
          </p:cNvPr>
          <p:cNvSpPr/>
          <p:nvPr/>
        </p:nvSpPr>
        <p:spPr>
          <a:xfrm>
            <a:off x="4070365" y="2431515"/>
            <a:ext cx="399552" cy="64035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3600" b="1" i="0" u="none" strike="noStrike" cap="none" dirty="0" err="1">
                <a:solidFill>
                  <a:srgbClr val="FF0000"/>
                </a:solidFill>
                <a:latin typeface="Comfortaa"/>
                <a:ea typeface="Comfortaa"/>
                <a:cs typeface="Comfortaa"/>
                <a:sym typeface="Comfortaa"/>
              </a:rPr>
              <a:t>x</a:t>
            </a:r>
            <a:endParaRPr sz="3600" i="0" u="none" strike="noStrike" cap="none" dirty="0">
              <a:solidFill>
                <a:srgbClr val="FF0000"/>
              </a:solidFill>
              <a:latin typeface="Comfortaa"/>
              <a:ea typeface="Comfortaa"/>
              <a:cs typeface="Comfortaa"/>
              <a:sym typeface="Comfortaa"/>
            </a:endParaRPr>
          </a:p>
        </p:txBody>
      </p:sp>
      <p:sp>
        <p:nvSpPr>
          <p:cNvPr id="15" name="Google Shape;124;p28">
            <a:extLst>
              <a:ext uri="{FF2B5EF4-FFF2-40B4-BE49-F238E27FC236}">
                <a16:creationId xmlns:a16="http://schemas.microsoft.com/office/drawing/2014/main" id="{B580B4C2-1FFC-9C4E-A9F8-CCE861490A31}"/>
              </a:ext>
            </a:extLst>
          </p:cNvPr>
          <p:cNvSpPr/>
          <p:nvPr/>
        </p:nvSpPr>
        <p:spPr>
          <a:xfrm>
            <a:off x="1941271" y="3217085"/>
            <a:ext cx="1946563" cy="691989"/>
          </a:xfrm>
          <a:prstGeom prst="rect">
            <a:avLst/>
          </a:prstGeom>
          <a:noFill/>
          <a:ln>
            <a:noFill/>
          </a:ln>
        </p:spPr>
        <p:txBody>
          <a:bodyPr spcFirstLastPara="1" wrap="square" lIns="91425" tIns="91425" rIns="91425" bIns="91425" anchor="t" anchorCtr="0">
            <a:noAutofit/>
          </a:bodyPr>
          <a:lstStyle/>
          <a:p>
            <a:pPr lvl="0"/>
            <a:r>
              <a:rPr lang="pt-BR" sz="1600" dirty="0">
                <a:solidFill>
                  <a:srgbClr val="FFFFFF"/>
                </a:solidFill>
                <a:latin typeface="Comfortaa"/>
              </a:rPr>
              <a:t>é um conjunto de regras e padrões</a:t>
            </a:r>
          </a:p>
        </p:txBody>
      </p:sp>
      <p:sp>
        <p:nvSpPr>
          <p:cNvPr id="17" name="Google Shape;124;p28">
            <a:extLst>
              <a:ext uri="{FF2B5EF4-FFF2-40B4-BE49-F238E27FC236}">
                <a16:creationId xmlns:a16="http://schemas.microsoft.com/office/drawing/2014/main" id="{27F7AB4B-CA68-3E4B-85AC-BAF573A00A22}"/>
              </a:ext>
            </a:extLst>
          </p:cNvPr>
          <p:cNvSpPr/>
          <p:nvPr/>
        </p:nvSpPr>
        <p:spPr>
          <a:xfrm>
            <a:off x="5266207" y="3137544"/>
            <a:ext cx="2682695" cy="691989"/>
          </a:xfrm>
          <a:prstGeom prst="rect">
            <a:avLst/>
          </a:prstGeom>
          <a:noFill/>
          <a:ln>
            <a:noFill/>
          </a:ln>
        </p:spPr>
        <p:txBody>
          <a:bodyPr spcFirstLastPara="1" wrap="square" lIns="91425" tIns="91425" rIns="91425" bIns="91425" anchor="t" anchorCtr="0">
            <a:noAutofit/>
          </a:bodyPr>
          <a:lstStyle/>
          <a:p>
            <a:pPr lvl="0"/>
            <a:r>
              <a:rPr lang="pt-BR" sz="1600" dirty="0">
                <a:solidFill>
                  <a:srgbClr val="FFFFFF"/>
                </a:solidFill>
                <a:latin typeface="Comfortaa"/>
              </a:rPr>
              <a:t>é a implementação dessas regras em API.</a:t>
            </a:r>
            <a:endParaRPr sz="1600" dirty="0">
              <a:solidFill>
                <a:srgbClr val="FFFFFF"/>
              </a:solidFill>
              <a:latin typeface="Comfortaa"/>
              <a:sym typeface="Comfortaa"/>
            </a:endParaRPr>
          </a:p>
        </p:txBody>
      </p:sp>
    </p:spTree>
    <p:extLst>
      <p:ext uri="{BB962C8B-B14F-4D97-AF65-F5344CB8AC3E}">
        <p14:creationId xmlns:p14="http://schemas.microsoft.com/office/powerpoint/2010/main" val="1173497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5"/>
        <p:cNvGrpSpPr/>
        <p:nvPr/>
      </p:nvGrpSpPr>
      <p:grpSpPr>
        <a:xfrm>
          <a:off x="0" y="0"/>
          <a:ext cx="0" cy="0"/>
          <a:chOff x="0" y="0"/>
          <a:chExt cx="0" cy="0"/>
        </a:xfrm>
      </p:grpSpPr>
      <p:pic>
        <p:nvPicPr>
          <p:cNvPr id="8"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226" name="Google Shape;226;p36"/>
          <p:cNvSpPr/>
          <p:nvPr/>
        </p:nvSpPr>
        <p:spPr>
          <a:xfrm>
            <a:off x="239040" y="463680"/>
            <a:ext cx="4870440" cy="72972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227" name="Google Shape;227;p36"/>
          <p:cNvSpPr/>
          <p:nvPr/>
        </p:nvSpPr>
        <p:spPr>
          <a:xfrm>
            <a:off x="355675" y="1578375"/>
            <a:ext cx="8226000" cy="31845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pt-BR" sz="1600" i="0" u="none" strike="noStrike" cap="none">
                <a:solidFill>
                  <a:srgbClr val="FFFFFF"/>
                </a:solidFill>
                <a:latin typeface="Comfortaa"/>
                <a:ea typeface="Comfortaa"/>
                <a:cs typeface="Comfortaa"/>
                <a:sym typeface="Comfortaa"/>
              </a:rPr>
              <a:t>"Application Programming Interface" - (Interface de Programação de Aplicativos)</a:t>
            </a:r>
            <a:endParaRPr sz="1600" i="0" u="none" strike="noStrike" cap="none">
              <a:latin typeface="Comfortaa"/>
              <a:ea typeface="Comfortaa"/>
              <a:cs typeface="Comfortaa"/>
              <a:sym typeface="Comfortaa"/>
            </a:endParaRPr>
          </a:p>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 Tecnologia utilizada para construção de serviços REST usando recursos HTTP</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 Simples e Fácil de usar</a:t>
            </a:r>
            <a:endParaRPr sz="1600" i="0" u="none" strike="noStrike" cap="none">
              <a:latin typeface="Comfortaa"/>
              <a:ea typeface="Comfortaa"/>
              <a:cs typeface="Comfortaa"/>
              <a:sym typeface="Comfortaa"/>
            </a:endParaRPr>
          </a:p>
          <a:p>
            <a:pPr marL="457200" marR="0" lvl="0" indent="-329959"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 Disponibiliza recursos de uma aplicação para ser consumida por outra aplicação</a:t>
            </a:r>
            <a:endParaRPr sz="1600" i="0" u="none" strike="noStrike" cap="none">
              <a:solidFill>
                <a:srgbClr val="FFFFFF"/>
              </a:solidFill>
              <a:latin typeface="Comfortaa"/>
              <a:ea typeface="Comfortaa"/>
              <a:cs typeface="Comfortaa"/>
              <a:sym typeface="Comfortaa"/>
            </a:endParaRPr>
          </a:p>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a:p>
            <a:pPr marL="0" marR="0" lvl="0" indent="0" algn="l" rtl="0">
              <a:lnSpc>
                <a:spcPct val="100000"/>
              </a:lnSpc>
              <a:spcBef>
                <a:spcPts val="0"/>
              </a:spcBef>
              <a:spcAft>
                <a:spcPts val="0"/>
              </a:spcAft>
              <a:buNone/>
            </a:pPr>
            <a:endParaRPr sz="1200" b="0" i="0" u="none" strike="noStrike" cap="none">
              <a:latin typeface="Arial"/>
              <a:ea typeface="Arial"/>
              <a:cs typeface="Arial"/>
              <a:sym typeface="Arial"/>
            </a:endParaRPr>
          </a:p>
        </p:txBody>
      </p:sp>
      <p:sp>
        <p:nvSpPr>
          <p:cNvPr id="228" name="Google Shape;228;p36"/>
          <p:cNvSpPr/>
          <p:nvPr/>
        </p:nvSpPr>
        <p:spPr>
          <a:xfrm>
            <a:off x="355680" y="442800"/>
            <a:ext cx="1568520" cy="86328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6"/>
          <p:cNvSpPr/>
          <p:nvPr/>
        </p:nvSpPr>
        <p:spPr>
          <a:xfrm>
            <a:off x="465120" y="411840"/>
            <a:ext cx="2233440" cy="15800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API</a:t>
            </a:r>
            <a:endParaRPr sz="4800" b="0" i="0" u="none" strike="noStrike" cap="none">
              <a:latin typeface="Arial"/>
              <a:ea typeface="Arial"/>
              <a:cs typeface="Arial"/>
              <a:sym typeface="Arial"/>
            </a:endParaRPr>
          </a:p>
        </p:txBody>
      </p:sp>
      <p:sp>
        <p:nvSpPr>
          <p:cNvPr id="230" name="Google Shape;230;p36"/>
          <p:cNvSpPr/>
          <p:nvPr/>
        </p:nvSpPr>
        <p:spPr>
          <a:xfrm>
            <a:off x="-42480" y="-14040"/>
            <a:ext cx="133920" cy="523512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 name="Google Shape;231;p36"/>
          <p:cNvPicPr preferRelativeResize="0"/>
          <p:nvPr/>
        </p:nvPicPr>
        <p:blipFill rotWithShape="1">
          <a:blip r:embed="rId4">
            <a:alphaModFix/>
          </a:blip>
          <a:srcRect/>
          <a:stretch/>
        </p:blipFill>
        <p:spPr>
          <a:xfrm>
            <a:off x="7709040" y="335880"/>
            <a:ext cx="872640" cy="8726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5"/>
        <p:cNvGrpSpPr/>
        <p:nvPr/>
      </p:nvGrpSpPr>
      <p:grpSpPr>
        <a:xfrm>
          <a:off x="0" y="0"/>
          <a:ext cx="0" cy="0"/>
          <a:chOff x="0" y="0"/>
          <a:chExt cx="0" cy="0"/>
        </a:xfrm>
      </p:grpSpPr>
      <p:pic>
        <p:nvPicPr>
          <p:cNvPr id="9"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236" name="Google Shape;236;p37"/>
          <p:cNvSpPr/>
          <p:nvPr/>
        </p:nvSpPr>
        <p:spPr>
          <a:xfrm>
            <a:off x="355675" y="1578375"/>
            <a:ext cx="8226000" cy="1198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pt-BR" sz="1600">
                <a:solidFill>
                  <a:schemeClr val="lt1"/>
                </a:solidFill>
                <a:latin typeface="Comfortaa"/>
                <a:ea typeface="Comfortaa"/>
                <a:cs typeface="Comfortaa"/>
                <a:sym typeface="Comfortaa"/>
              </a:rPr>
              <a:t>Através das APIs, os aplicativos podem se comunicar uns com os outros sem intervenção do usuário, utilizando mensagem de requisição e resposta HTTP geralmente em formatos JSON ou XML.</a:t>
            </a:r>
            <a:endParaRPr sz="1600">
              <a:solidFill>
                <a:schemeClr val="dk1"/>
              </a:solidFill>
              <a:latin typeface="Comfortaa"/>
              <a:ea typeface="Comfortaa"/>
              <a:cs typeface="Comfortaa"/>
              <a:sym typeface="Comfortaa"/>
            </a:endParaRPr>
          </a:p>
          <a:p>
            <a:pPr marL="0" lvl="0" indent="0" algn="l" rtl="0">
              <a:spcBef>
                <a:spcPts val="0"/>
              </a:spcBef>
              <a:spcAft>
                <a:spcPts val="0"/>
              </a:spcAft>
              <a:buNone/>
            </a:pPr>
            <a:endParaRPr sz="1200">
              <a:solidFill>
                <a:schemeClr val="dk1"/>
              </a:solidFill>
            </a:endParaRPr>
          </a:p>
          <a:p>
            <a:pPr marL="0" marR="0" lvl="0" indent="0" algn="l" rtl="0">
              <a:lnSpc>
                <a:spcPct val="150000"/>
              </a:lnSpc>
              <a:spcBef>
                <a:spcPts val="0"/>
              </a:spcBef>
              <a:spcAft>
                <a:spcPts val="0"/>
              </a:spcAft>
              <a:buNone/>
            </a:pPr>
            <a:endParaRPr sz="1600">
              <a:solidFill>
                <a:srgbClr val="FFFFFF"/>
              </a:solidFill>
              <a:latin typeface="Comfortaa"/>
              <a:ea typeface="Comfortaa"/>
              <a:cs typeface="Comfortaa"/>
              <a:sym typeface="Comfortaa"/>
            </a:endParaRPr>
          </a:p>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a:p>
            <a:pPr marL="0" marR="0" lvl="0" indent="0" algn="l" rtl="0">
              <a:lnSpc>
                <a:spcPct val="100000"/>
              </a:lnSpc>
              <a:spcBef>
                <a:spcPts val="0"/>
              </a:spcBef>
              <a:spcAft>
                <a:spcPts val="0"/>
              </a:spcAft>
              <a:buNone/>
            </a:pPr>
            <a:endParaRPr sz="1200" b="0" i="0" u="none" strike="noStrike" cap="none">
              <a:latin typeface="Arial"/>
              <a:ea typeface="Arial"/>
              <a:cs typeface="Arial"/>
              <a:sym typeface="Arial"/>
            </a:endParaRPr>
          </a:p>
        </p:txBody>
      </p:sp>
      <p:sp>
        <p:nvSpPr>
          <p:cNvPr id="237" name="Google Shape;237;p37"/>
          <p:cNvSpPr/>
          <p:nvPr/>
        </p:nvSpPr>
        <p:spPr>
          <a:xfrm>
            <a:off x="355680" y="442800"/>
            <a:ext cx="1568400" cy="8634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7"/>
          <p:cNvSpPr/>
          <p:nvPr/>
        </p:nvSpPr>
        <p:spPr>
          <a:xfrm>
            <a:off x="465125" y="411850"/>
            <a:ext cx="1317300" cy="72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API</a:t>
            </a:r>
            <a:endParaRPr sz="4800" b="0" i="0" u="none" strike="noStrike" cap="none">
              <a:latin typeface="Arial"/>
              <a:ea typeface="Arial"/>
              <a:cs typeface="Arial"/>
              <a:sym typeface="Arial"/>
            </a:endParaRPr>
          </a:p>
        </p:txBody>
      </p:sp>
      <p:sp>
        <p:nvSpPr>
          <p:cNvPr id="239" name="Google Shape;239;p37"/>
          <p:cNvSpPr/>
          <p:nvPr/>
        </p:nvSpPr>
        <p:spPr>
          <a:xfrm>
            <a:off x="-42480" y="-14040"/>
            <a:ext cx="133800" cy="52350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 name="Google Shape;240;p37"/>
          <p:cNvPicPr preferRelativeResize="0"/>
          <p:nvPr/>
        </p:nvPicPr>
        <p:blipFill rotWithShape="1">
          <a:blip r:embed="rId4">
            <a:alphaModFix/>
          </a:blip>
          <a:srcRect/>
          <a:stretch/>
        </p:blipFill>
        <p:spPr>
          <a:xfrm>
            <a:off x="7709040" y="335880"/>
            <a:ext cx="872640" cy="872640"/>
          </a:xfrm>
          <a:prstGeom prst="rect">
            <a:avLst/>
          </a:prstGeom>
          <a:noFill/>
          <a:ln>
            <a:noFill/>
          </a:ln>
        </p:spPr>
      </p:pic>
      <p:pic>
        <p:nvPicPr>
          <p:cNvPr id="241" name="Google Shape;241;p37"/>
          <p:cNvPicPr preferRelativeResize="0"/>
          <p:nvPr/>
        </p:nvPicPr>
        <p:blipFill>
          <a:blip r:embed="rId5">
            <a:alphaModFix/>
          </a:blip>
          <a:stretch>
            <a:fillRect/>
          </a:stretch>
        </p:blipFill>
        <p:spPr>
          <a:xfrm>
            <a:off x="2529720" y="2929275"/>
            <a:ext cx="1914525" cy="1714500"/>
          </a:xfrm>
          <a:prstGeom prst="rect">
            <a:avLst/>
          </a:prstGeom>
          <a:noFill/>
          <a:ln>
            <a:noFill/>
          </a:ln>
        </p:spPr>
      </p:pic>
      <p:pic>
        <p:nvPicPr>
          <p:cNvPr id="242" name="Google Shape;242;p37"/>
          <p:cNvPicPr preferRelativeResize="0"/>
          <p:nvPr/>
        </p:nvPicPr>
        <p:blipFill>
          <a:blip r:embed="rId6">
            <a:alphaModFix/>
          </a:blip>
          <a:stretch>
            <a:fillRect/>
          </a:stretch>
        </p:blipFill>
        <p:spPr>
          <a:xfrm>
            <a:off x="4596645" y="2929275"/>
            <a:ext cx="2028825" cy="1685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Shape 246"/>
        <p:cNvGrpSpPr/>
        <p:nvPr/>
      </p:nvGrpSpPr>
      <p:grpSpPr>
        <a:xfrm>
          <a:off x="0" y="0"/>
          <a:ext cx="0" cy="0"/>
          <a:chOff x="0" y="0"/>
          <a:chExt cx="0" cy="0"/>
        </a:xfrm>
      </p:grpSpPr>
      <p:pic>
        <p:nvPicPr>
          <p:cNvPr id="10"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247" name="Google Shape;247;p38"/>
          <p:cNvSpPr/>
          <p:nvPr/>
        </p:nvSpPr>
        <p:spPr>
          <a:xfrm>
            <a:off x="388925" y="2237275"/>
            <a:ext cx="4372800" cy="20466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pt-BR" sz="1600" b="1" i="0" u="none" strike="noStrike" cap="none">
                <a:solidFill>
                  <a:srgbClr val="00FFFF"/>
                </a:solidFill>
                <a:latin typeface="Comfortaa"/>
                <a:ea typeface="Comfortaa"/>
                <a:cs typeface="Comfortaa"/>
                <a:sym typeface="Comfortaa"/>
              </a:rPr>
              <a:t>PADRÃO DE DESIGN DE UMA API</a:t>
            </a:r>
            <a:endParaRPr sz="1600" i="0" u="none" strike="noStrike" cap="none">
              <a:latin typeface="Comfortaa"/>
              <a:ea typeface="Comfortaa"/>
              <a:cs typeface="Comfortaa"/>
              <a:sym typeface="Comfortaa"/>
            </a:endParaRPr>
          </a:p>
          <a:p>
            <a:pPr marL="0" marR="0" lvl="0" indent="0" algn="l" rtl="0">
              <a:lnSpc>
                <a:spcPct val="100000"/>
              </a:lnSpc>
              <a:spcBef>
                <a:spcPts val="0"/>
              </a:spcBef>
              <a:spcAft>
                <a:spcPts val="0"/>
              </a:spcAft>
              <a:buNone/>
            </a:pPr>
            <a:endParaRPr sz="1600" i="0" u="none" strike="noStrike" cap="none">
              <a:latin typeface="Comfortaa"/>
              <a:ea typeface="Comfortaa"/>
              <a:cs typeface="Comfortaa"/>
              <a:sym typeface="Comfortaa"/>
            </a:endParaRPr>
          </a:p>
          <a:p>
            <a:pPr marL="0" marR="0" lvl="0" indent="0" algn="l" rtl="0">
              <a:lnSpc>
                <a:spcPct val="100000"/>
              </a:lnSpc>
              <a:spcBef>
                <a:spcPts val="0"/>
              </a:spcBef>
              <a:spcAft>
                <a:spcPts val="0"/>
              </a:spcAft>
              <a:buNone/>
            </a:pPr>
            <a:endParaRPr sz="1600">
              <a:latin typeface="Comfortaa"/>
              <a:ea typeface="Comfortaa"/>
              <a:cs typeface="Comfortaa"/>
              <a:sym typeface="Comfortaa"/>
            </a:endParaRPr>
          </a:p>
          <a:p>
            <a:pPr marL="0" marR="0" lvl="0" indent="0" algn="l" rtl="0">
              <a:lnSpc>
                <a:spcPct val="100000"/>
              </a:lnSpc>
              <a:spcBef>
                <a:spcPts val="0"/>
              </a:spcBef>
              <a:spcAft>
                <a:spcPts val="0"/>
              </a:spcAft>
              <a:buNone/>
            </a:pPr>
            <a:endParaRPr sz="1600">
              <a:latin typeface="Comfortaa"/>
              <a:ea typeface="Comfortaa"/>
              <a:cs typeface="Comfortaa"/>
              <a:sym typeface="Comfortaa"/>
            </a:endParaRPr>
          </a:p>
          <a:p>
            <a:pPr marL="0" marR="0" lvl="0" indent="0" algn="l" rtl="0">
              <a:lnSpc>
                <a:spcPct val="100000"/>
              </a:lnSpc>
              <a:spcBef>
                <a:spcPts val="0"/>
              </a:spcBef>
              <a:spcAft>
                <a:spcPts val="0"/>
              </a:spcAft>
              <a:buNone/>
            </a:pPr>
            <a:endParaRPr sz="1600">
              <a:latin typeface="Comfortaa"/>
              <a:ea typeface="Comfortaa"/>
              <a:cs typeface="Comfortaa"/>
              <a:sym typeface="Comfortaa"/>
            </a:endParaRPr>
          </a:p>
          <a:p>
            <a:pPr marL="0" marR="0" lvl="0" indent="0" algn="l" rtl="0">
              <a:lnSpc>
                <a:spcPct val="100000"/>
              </a:lnSpc>
              <a:spcBef>
                <a:spcPts val="0"/>
              </a:spcBef>
              <a:spcAft>
                <a:spcPts val="0"/>
              </a:spcAft>
              <a:buNone/>
            </a:pP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URI</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Resources</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Operações</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Versionamento</a:t>
            </a:r>
            <a:endParaRPr sz="1600" i="0" u="none" strike="noStrike" cap="none">
              <a:latin typeface="Comfortaa"/>
              <a:ea typeface="Comfortaa"/>
              <a:cs typeface="Comfortaa"/>
              <a:sym typeface="Comfortaa"/>
            </a:endParaRPr>
          </a:p>
          <a:p>
            <a:pPr marL="0" marR="0" lvl="0" indent="0" algn="l" rtl="0">
              <a:lnSpc>
                <a:spcPct val="100000"/>
              </a:lnSpc>
              <a:spcBef>
                <a:spcPts val="0"/>
              </a:spcBef>
              <a:spcAft>
                <a:spcPts val="0"/>
              </a:spcAft>
              <a:buNone/>
            </a:pPr>
            <a:endParaRPr sz="1600" i="0" u="none" strike="noStrike" cap="none">
              <a:latin typeface="Comfortaa"/>
              <a:ea typeface="Comfortaa"/>
              <a:cs typeface="Comfortaa"/>
              <a:sym typeface="Comfortaa"/>
            </a:endParaRPr>
          </a:p>
        </p:txBody>
      </p:sp>
      <p:sp>
        <p:nvSpPr>
          <p:cNvPr id="248" name="Google Shape;248;p38"/>
          <p:cNvSpPr/>
          <p:nvPr/>
        </p:nvSpPr>
        <p:spPr>
          <a:xfrm>
            <a:off x="-42480" y="-14040"/>
            <a:ext cx="133920" cy="523512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355680" y="442800"/>
            <a:ext cx="1568520" cy="86328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8"/>
          <p:cNvSpPr/>
          <p:nvPr/>
        </p:nvSpPr>
        <p:spPr>
          <a:xfrm>
            <a:off x="465120" y="411840"/>
            <a:ext cx="2233440" cy="15800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API</a:t>
            </a:r>
            <a:endParaRPr sz="4800" b="0" i="0" u="none" strike="noStrike" cap="none">
              <a:latin typeface="Arial"/>
              <a:ea typeface="Arial"/>
              <a:cs typeface="Arial"/>
              <a:sym typeface="Arial"/>
            </a:endParaRPr>
          </a:p>
        </p:txBody>
      </p:sp>
      <p:sp>
        <p:nvSpPr>
          <p:cNvPr id="251" name="Google Shape;251;p38"/>
          <p:cNvSpPr/>
          <p:nvPr/>
        </p:nvSpPr>
        <p:spPr>
          <a:xfrm>
            <a:off x="3082800" y="2699650"/>
            <a:ext cx="3179400" cy="18888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Media Types</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Status &amp; Error Codes</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Filtros e Paginação</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Caching</a:t>
            </a:r>
            <a:endParaRPr sz="1600" i="0" u="none" strike="noStrike" cap="none">
              <a:latin typeface="Comfortaa"/>
              <a:ea typeface="Comfortaa"/>
              <a:cs typeface="Comfortaa"/>
              <a:sym typeface="Comfortaa"/>
            </a:endParaRPr>
          </a:p>
        </p:txBody>
      </p:sp>
      <p:sp>
        <p:nvSpPr>
          <p:cNvPr id="252" name="Google Shape;252;p38"/>
          <p:cNvSpPr/>
          <p:nvPr/>
        </p:nvSpPr>
        <p:spPr>
          <a:xfrm>
            <a:off x="6414720" y="2623440"/>
            <a:ext cx="2368800" cy="18888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Segurança</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Callback</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Hypermedia</a:t>
            </a:r>
            <a:endParaRPr sz="1600" i="0" u="none" strike="noStrike" cap="none">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Documentação</a:t>
            </a:r>
            <a:endParaRPr sz="1600" i="0" u="none" strike="noStrike" cap="none">
              <a:latin typeface="Comfortaa"/>
              <a:ea typeface="Comfortaa"/>
              <a:cs typeface="Comfortaa"/>
              <a:sym typeface="Comfortaa"/>
            </a:endParaRPr>
          </a:p>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p:txBody>
      </p:sp>
      <p:sp>
        <p:nvSpPr>
          <p:cNvPr id="253" name="Google Shape;253;p38"/>
          <p:cNvSpPr/>
          <p:nvPr/>
        </p:nvSpPr>
        <p:spPr>
          <a:xfrm>
            <a:off x="3063475" y="2237275"/>
            <a:ext cx="5559900" cy="5196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r>
              <a:rPr lang="pt-BR" sz="1600" b="1" i="0" u="none" strike="noStrike" cap="none" dirty="0">
                <a:solidFill>
                  <a:srgbClr val="E12D53"/>
                </a:solidFill>
                <a:latin typeface="Arial"/>
                <a:ea typeface="Arial"/>
                <a:cs typeface="Arial"/>
                <a:sym typeface="Arial"/>
              </a:rPr>
              <a:t>URI:</a:t>
            </a:r>
            <a:r>
              <a:rPr lang="pt-BR" sz="1600" b="1" i="0" u="none" strike="noStrike" cap="none" dirty="0">
                <a:solidFill>
                  <a:srgbClr val="00FFFF"/>
                </a:solidFill>
                <a:latin typeface="Arial"/>
                <a:ea typeface="Arial"/>
                <a:cs typeface="Arial"/>
                <a:sym typeface="Arial"/>
              </a:rPr>
              <a:t> https://</a:t>
            </a:r>
            <a:r>
              <a:rPr lang="pt-BR" sz="1600" b="1" i="0" u="none" strike="noStrike" cap="none" dirty="0">
                <a:solidFill>
                  <a:srgbClr val="4B8ECB"/>
                </a:solidFill>
                <a:latin typeface="Arial"/>
                <a:ea typeface="Arial"/>
                <a:cs typeface="Arial"/>
                <a:sym typeface="Arial"/>
              </a:rPr>
              <a:t>www.dygytal.com</a:t>
            </a:r>
            <a:r>
              <a:rPr lang="pt-BR" sz="1600" b="1" i="0" u="none" strike="noStrike" cap="none" dirty="0">
                <a:solidFill>
                  <a:srgbClr val="00FFFF"/>
                </a:solidFill>
                <a:latin typeface="Arial"/>
                <a:ea typeface="Arial"/>
                <a:cs typeface="Arial"/>
                <a:sym typeface="Arial"/>
              </a:rPr>
              <a:t>/api-java/</a:t>
            </a:r>
            <a:r>
              <a:rPr lang="pt-BR" sz="1600" b="1" i="0" u="none" strike="noStrike" cap="none" dirty="0">
                <a:solidFill>
                  <a:srgbClr val="4B8ECB"/>
                </a:solidFill>
                <a:latin typeface="Arial"/>
                <a:ea typeface="Arial"/>
                <a:cs typeface="Arial"/>
                <a:sym typeface="Arial"/>
              </a:rPr>
              <a:t>cadastro</a:t>
            </a:r>
            <a:endParaRPr sz="1600" b="0" i="0" u="none" strike="noStrike" cap="none" dirty="0">
              <a:latin typeface="Arial"/>
              <a:ea typeface="Arial"/>
              <a:cs typeface="Arial"/>
              <a:sym typeface="Arial"/>
            </a:endParaRPr>
          </a:p>
        </p:txBody>
      </p:sp>
      <p:pic>
        <p:nvPicPr>
          <p:cNvPr id="254" name="Google Shape;254;p38"/>
          <p:cNvPicPr preferRelativeResize="0"/>
          <p:nvPr/>
        </p:nvPicPr>
        <p:blipFill rotWithShape="1">
          <a:blip r:embed="rId4">
            <a:alphaModFix/>
          </a:blip>
          <a:srcRect/>
          <a:stretch/>
        </p:blipFill>
        <p:spPr>
          <a:xfrm>
            <a:off x="7830720" y="411840"/>
            <a:ext cx="629640" cy="6296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2"/>
        <p:cNvGrpSpPr/>
        <p:nvPr/>
      </p:nvGrpSpPr>
      <p:grpSpPr>
        <a:xfrm>
          <a:off x="0" y="0"/>
          <a:ext cx="0" cy="0"/>
          <a:chOff x="0" y="0"/>
          <a:chExt cx="0" cy="0"/>
        </a:xfrm>
      </p:grpSpPr>
      <p:pic>
        <p:nvPicPr>
          <p:cNvPr id="8"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23" name="Google Shape;123;p28"/>
          <p:cNvSpPr/>
          <p:nvPr/>
        </p:nvSpPr>
        <p:spPr>
          <a:xfrm>
            <a:off x="285480" y="509400"/>
            <a:ext cx="4870500" cy="72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125" name="Google Shape;125;p28"/>
          <p:cNvSpPr/>
          <p:nvPr/>
        </p:nvSpPr>
        <p:spPr>
          <a:xfrm>
            <a:off x="-42480" y="-14040"/>
            <a:ext cx="133920" cy="523512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4;p28">
            <a:extLst>
              <a:ext uri="{FF2B5EF4-FFF2-40B4-BE49-F238E27FC236}">
                <a16:creationId xmlns:a16="http://schemas.microsoft.com/office/drawing/2014/main" id="{CC3C313B-0071-AD44-9A8D-E6794EE4DA22}"/>
              </a:ext>
            </a:extLst>
          </p:cNvPr>
          <p:cNvSpPr/>
          <p:nvPr/>
        </p:nvSpPr>
        <p:spPr>
          <a:xfrm>
            <a:off x="2169701" y="1967743"/>
            <a:ext cx="3520794" cy="97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dirty="0">
                <a:solidFill>
                  <a:srgbClr val="00FFFF"/>
                </a:solidFill>
                <a:latin typeface="Comfortaa"/>
                <a:ea typeface="Comfortaa"/>
                <a:cs typeface="Comfortaa"/>
                <a:sym typeface="Comfortaa"/>
              </a:rPr>
              <a:t>Obrigada!</a:t>
            </a:r>
            <a:endParaRPr sz="4800" i="0" u="none" strike="noStrike" cap="none" dirty="0">
              <a:latin typeface="Comfortaa"/>
              <a:ea typeface="Comfortaa"/>
              <a:cs typeface="Comfortaa"/>
              <a:sym typeface="Comfortaa"/>
            </a:endParaRPr>
          </a:p>
        </p:txBody>
      </p:sp>
    </p:spTree>
    <p:extLst>
      <p:ext uri="{BB962C8B-B14F-4D97-AF65-F5344CB8AC3E}">
        <p14:creationId xmlns:p14="http://schemas.microsoft.com/office/powerpoint/2010/main" val="41940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2"/>
        <p:cNvGrpSpPr/>
        <p:nvPr/>
      </p:nvGrpSpPr>
      <p:grpSpPr>
        <a:xfrm>
          <a:off x="0" y="0"/>
          <a:ext cx="0" cy="0"/>
          <a:chOff x="0" y="0"/>
          <a:chExt cx="0" cy="0"/>
        </a:xfrm>
      </p:grpSpPr>
      <p:pic>
        <p:nvPicPr>
          <p:cNvPr id="8"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23" name="Google Shape;123;p28"/>
          <p:cNvSpPr/>
          <p:nvPr/>
        </p:nvSpPr>
        <p:spPr>
          <a:xfrm>
            <a:off x="285480" y="509400"/>
            <a:ext cx="4870500" cy="72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124" name="Google Shape;124;p28"/>
          <p:cNvSpPr/>
          <p:nvPr/>
        </p:nvSpPr>
        <p:spPr>
          <a:xfrm>
            <a:off x="700477" y="509400"/>
            <a:ext cx="5620500" cy="97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dirty="0">
                <a:solidFill>
                  <a:srgbClr val="00FFFF"/>
                </a:solidFill>
                <a:latin typeface="Comfortaa"/>
                <a:ea typeface="Comfortaa"/>
                <a:cs typeface="Comfortaa"/>
                <a:sym typeface="Comfortaa"/>
              </a:rPr>
              <a:t>O que é REST?</a:t>
            </a:r>
            <a:endParaRPr sz="4800" i="0" u="none" strike="noStrike" cap="none" dirty="0">
              <a:latin typeface="Comfortaa"/>
              <a:ea typeface="Comfortaa"/>
              <a:cs typeface="Comfortaa"/>
              <a:sym typeface="Comfortaa"/>
            </a:endParaRPr>
          </a:p>
        </p:txBody>
      </p:sp>
      <p:sp>
        <p:nvSpPr>
          <p:cNvPr id="125" name="Google Shape;125;p28"/>
          <p:cNvSpPr/>
          <p:nvPr/>
        </p:nvSpPr>
        <p:spPr>
          <a:xfrm>
            <a:off x="-42480" y="-14040"/>
            <a:ext cx="133920" cy="523512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p28"/>
          <p:cNvPicPr preferRelativeResize="0"/>
          <p:nvPr/>
        </p:nvPicPr>
        <p:blipFill>
          <a:blip r:embed="rId4">
            <a:alphaModFix/>
          </a:blip>
          <a:stretch>
            <a:fillRect/>
          </a:stretch>
        </p:blipFill>
        <p:spPr>
          <a:xfrm>
            <a:off x="4127940" y="1807075"/>
            <a:ext cx="4199588" cy="2803027"/>
          </a:xfrm>
          <a:prstGeom prst="rect">
            <a:avLst/>
          </a:prstGeom>
          <a:noFill/>
          <a:ln>
            <a:noFill/>
          </a:ln>
        </p:spPr>
      </p:pic>
      <p:sp>
        <p:nvSpPr>
          <p:cNvPr id="127" name="Google Shape;127;p28"/>
          <p:cNvSpPr/>
          <p:nvPr/>
        </p:nvSpPr>
        <p:spPr>
          <a:xfrm>
            <a:off x="1004765" y="1425309"/>
            <a:ext cx="4023000" cy="2511000"/>
          </a:xfrm>
          <a:prstGeom prst="rect">
            <a:avLst/>
          </a:prstGeom>
          <a:no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3000" i="0" u="none" strike="noStrike" cap="none" dirty="0">
              <a:latin typeface="Comfortaa"/>
              <a:ea typeface="Comfortaa"/>
              <a:cs typeface="Comfortaa"/>
              <a:sym typeface="Comfortaa"/>
            </a:endParaRPr>
          </a:p>
          <a:p>
            <a:pPr marL="457200" marR="0" lvl="0" indent="-418860" algn="l" rtl="0">
              <a:lnSpc>
                <a:spcPct val="115000"/>
              </a:lnSpc>
              <a:spcBef>
                <a:spcPts val="0"/>
              </a:spcBef>
              <a:spcAft>
                <a:spcPts val="0"/>
              </a:spcAft>
              <a:buClr>
                <a:srgbClr val="FFFFFF"/>
              </a:buClr>
              <a:buSzPts val="3000"/>
              <a:buFont typeface="Comfortaa"/>
              <a:buChar char="✓"/>
            </a:pPr>
            <a:r>
              <a:rPr lang="pt-BR" sz="3000" dirty="0">
                <a:solidFill>
                  <a:srgbClr val="FFFFFF"/>
                </a:solidFill>
                <a:latin typeface="Comfortaa"/>
                <a:ea typeface="Comfortaa"/>
                <a:cs typeface="Comfortaa"/>
                <a:sym typeface="Comfortaa"/>
              </a:rPr>
              <a:t>Praia</a:t>
            </a:r>
            <a:endParaRPr sz="3000" dirty="0">
              <a:solidFill>
                <a:srgbClr val="FFFFFF"/>
              </a:solidFill>
              <a:latin typeface="Comfortaa"/>
              <a:ea typeface="Comfortaa"/>
              <a:cs typeface="Comfortaa"/>
              <a:sym typeface="Comfortaa"/>
            </a:endParaRPr>
          </a:p>
          <a:p>
            <a:pPr marL="457200" marR="0" lvl="0" indent="-418860" algn="l" rtl="0">
              <a:lnSpc>
                <a:spcPct val="115000"/>
              </a:lnSpc>
              <a:spcBef>
                <a:spcPts val="0"/>
              </a:spcBef>
              <a:spcAft>
                <a:spcPts val="0"/>
              </a:spcAft>
              <a:buClr>
                <a:srgbClr val="FFFFFF"/>
              </a:buClr>
              <a:buSzPts val="3000"/>
              <a:buFont typeface="Comfortaa"/>
              <a:buChar char="✓"/>
            </a:pPr>
            <a:r>
              <a:rPr lang="pt-BR" sz="3000" dirty="0">
                <a:solidFill>
                  <a:srgbClr val="FFFFFF"/>
                </a:solidFill>
                <a:latin typeface="Comfortaa"/>
                <a:ea typeface="Comfortaa"/>
                <a:cs typeface="Comfortaa"/>
                <a:sym typeface="Comfortaa"/>
              </a:rPr>
              <a:t>Rede</a:t>
            </a:r>
            <a:endParaRPr sz="3000" dirty="0">
              <a:solidFill>
                <a:srgbClr val="FFFFFF"/>
              </a:solidFill>
              <a:latin typeface="Comfortaa"/>
              <a:ea typeface="Comfortaa"/>
              <a:cs typeface="Comfortaa"/>
              <a:sym typeface="Comfortaa"/>
            </a:endParaRPr>
          </a:p>
          <a:p>
            <a:pPr marL="457200" marR="0" lvl="0" indent="-418860" algn="l" rtl="0">
              <a:lnSpc>
                <a:spcPct val="115000"/>
              </a:lnSpc>
              <a:spcBef>
                <a:spcPts val="0"/>
              </a:spcBef>
              <a:spcAft>
                <a:spcPts val="0"/>
              </a:spcAft>
              <a:buClr>
                <a:srgbClr val="FFFFFF"/>
              </a:buClr>
              <a:buSzPts val="3000"/>
              <a:buFont typeface="Comfortaa"/>
              <a:buChar char="✓"/>
            </a:pPr>
            <a:r>
              <a:rPr lang="pt-BR" sz="3000" dirty="0">
                <a:solidFill>
                  <a:srgbClr val="FFFFFF"/>
                </a:solidFill>
                <a:latin typeface="Comfortaa"/>
                <a:ea typeface="Comfortaa"/>
                <a:cs typeface="Comfortaa"/>
                <a:sym typeface="Comfortaa"/>
              </a:rPr>
              <a:t>Sofá</a:t>
            </a:r>
            <a:endParaRPr sz="3000" dirty="0">
              <a:solidFill>
                <a:srgbClr val="FFFFFF"/>
              </a:solidFill>
              <a:latin typeface="Comfortaa"/>
              <a:ea typeface="Comfortaa"/>
              <a:cs typeface="Comfortaa"/>
              <a:sym typeface="Comfortaa"/>
            </a:endParaRPr>
          </a:p>
          <a:p>
            <a:pPr marL="457200" marR="0" lvl="0" indent="-418860" algn="l" rtl="0">
              <a:lnSpc>
                <a:spcPct val="115000"/>
              </a:lnSpc>
              <a:spcBef>
                <a:spcPts val="0"/>
              </a:spcBef>
              <a:spcAft>
                <a:spcPts val="0"/>
              </a:spcAft>
              <a:buClr>
                <a:srgbClr val="FFFFFF"/>
              </a:buClr>
              <a:buSzPts val="3000"/>
              <a:buFont typeface="Comfortaa"/>
              <a:buChar char="✓"/>
            </a:pPr>
            <a:r>
              <a:rPr lang="pt-BR" sz="3000" dirty="0">
                <a:solidFill>
                  <a:srgbClr val="FFFFFF"/>
                </a:solidFill>
                <a:latin typeface="Comfortaa"/>
                <a:ea typeface="Comfortaa"/>
                <a:cs typeface="Comfortaa"/>
                <a:sym typeface="Comfortaa"/>
              </a:rPr>
              <a:t>Games</a:t>
            </a:r>
            <a:endParaRPr sz="3000" dirty="0">
              <a:solidFill>
                <a:srgbClr val="FFFFFF"/>
              </a:solidFill>
              <a:latin typeface="Comfortaa"/>
              <a:ea typeface="Comfortaa"/>
              <a:cs typeface="Comfortaa"/>
              <a:sym typeface="Comfortaa"/>
            </a:endParaRPr>
          </a:p>
        </p:txBody>
      </p:sp>
      <p:sp>
        <p:nvSpPr>
          <p:cNvPr id="128" name="Google Shape;128;p28"/>
          <p:cNvSpPr/>
          <p:nvPr/>
        </p:nvSpPr>
        <p:spPr>
          <a:xfrm>
            <a:off x="645030" y="1721842"/>
            <a:ext cx="2075700" cy="2511000"/>
          </a:xfrm>
          <a:prstGeom prst="rect">
            <a:avLst/>
          </a:prstGeom>
          <a:no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457200" marR="0" lvl="0" indent="0" algn="l" rtl="0">
              <a:lnSpc>
                <a:spcPct val="115000"/>
              </a:lnSpc>
              <a:spcBef>
                <a:spcPts val="0"/>
              </a:spcBef>
              <a:spcAft>
                <a:spcPts val="0"/>
              </a:spcAft>
              <a:buNone/>
            </a:pPr>
            <a:r>
              <a:rPr lang="pt-BR" sz="15000" b="1" dirty="0">
                <a:solidFill>
                  <a:srgbClr val="FF0000"/>
                </a:solidFill>
                <a:latin typeface="Comfortaa"/>
                <a:ea typeface="Comfortaa"/>
                <a:cs typeface="Comfortaa"/>
                <a:sym typeface="Comfortaa"/>
              </a:rPr>
              <a:t>X</a:t>
            </a:r>
            <a:endParaRPr sz="15000" b="1" dirty="0">
              <a:solidFill>
                <a:srgbClr val="FF0000"/>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2"/>
        <p:cNvGrpSpPr/>
        <p:nvPr/>
      </p:nvGrpSpPr>
      <p:grpSpPr>
        <a:xfrm>
          <a:off x="0" y="0"/>
          <a:ext cx="0" cy="0"/>
          <a:chOff x="0" y="0"/>
          <a:chExt cx="0" cy="0"/>
        </a:xfrm>
      </p:grpSpPr>
      <p:pic>
        <p:nvPicPr>
          <p:cNvPr id="11"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33" name="Google Shape;133;p29"/>
          <p:cNvSpPr/>
          <p:nvPr/>
        </p:nvSpPr>
        <p:spPr>
          <a:xfrm>
            <a:off x="285480" y="509400"/>
            <a:ext cx="4870440" cy="72972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134" name="Google Shape;134;p29"/>
          <p:cNvSpPr/>
          <p:nvPr/>
        </p:nvSpPr>
        <p:spPr>
          <a:xfrm>
            <a:off x="355675" y="2011675"/>
            <a:ext cx="8104800" cy="729600"/>
          </a:xfrm>
          <a:prstGeom prst="rect">
            <a:avLst/>
          </a:prstGeom>
          <a:noFill/>
          <a:ln>
            <a:noFill/>
          </a:ln>
        </p:spPr>
        <p:txBody>
          <a:bodyPr spcFirstLastPara="1" wrap="square" lIns="91425" tIns="91425" rIns="91425" bIns="91425" anchor="t" anchorCtr="0">
            <a:noAutofit/>
          </a:bodyPr>
          <a:lstStyle/>
          <a:p>
            <a:pPr lvl="0" indent="457200"/>
            <a:r>
              <a:rPr lang="pt-BR" sz="1600" i="0" u="none" strike="noStrike" cap="none" dirty="0">
                <a:solidFill>
                  <a:srgbClr val="FFFFFF"/>
                </a:solidFill>
                <a:latin typeface="Comfortaa"/>
                <a:ea typeface="Comfortaa"/>
                <a:cs typeface="Comfortaa"/>
                <a:sym typeface="Comfortaa"/>
              </a:rPr>
              <a:t>Modelo arquitetural que define </a:t>
            </a:r>
            <a:r>
              <a:rPr lang="pt-BR" sz="1600" dirty="0">
                <a:solidFill>
                  <a:srgbClr val="FFFFFF"/>
                </a:solidFill>
                <a:latin typeface="Comfortaa"/>
                <a:ea typeface="Comfortaa"/>
                <a:cs typeface="Comfortaa"/>
                <a:sym typeface="Comfortaa"/>
              </a:rPr>
              <a:t>características fundamentais para a criação de aplicações web</a:t>
            </a:r>
            <a:r>
              <a:rPr lang="pt-BR" sz="1600" i="0" u="none" strike="noStrike" cap="none" dirty="0">
                <a:solidFill>
                  <a:srgbClr val="FFFFFF"/>
                </a:solidFill>
                <a:latin typeface="Comfortaa"/>
                <a:ea typeface="Comfortaa"/>
                <a:cs typeface="Comfortaa"/>
                <a:sym typeface="Comfortaa"/>
              </a:rPr>
              <a:t> seguindo boas práticas e utilizando HTTP.</a:t>
            </a:r>
            <a:endParaRPr sz="1200" b="0" i="0" u="none" strike="noStrike" cap="none" dirty="0">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dirty="0">
              <a:latin typeface="Arial"/>
              <a:ea typeface="Arial"/>
              <a:cs typeface="Arial"/>
              <a:sym typeface="Arial"/>
            </a:endParaRPr>
          </a:p>
        </p:txBody>
      </p:sp>
      <p:sp>
        <p:nvSpPr>
          <p:cNvPr id="135" name="Google Shape;135;p29"/>
          <p:cNvSpPr/>
          <p:nvPr/>
        </p:nvSpPr>
        <p:spPr>
          <a:xfrm>
            <a:off x="355680" y="442800"/>
            <a:ext cx="3353040" cy="102672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9"/>
          <p:cNvSpPr/>
          <p:nvPr/>
        </p:nvSpPr>
        <p:spPr>
          <a:xfrm>
            <a:off x="465120" y="411840"/>
            <a:ext cx="3080520" cy="15800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dirty="0">
                <a:solidFill>
                  <a:srgbClr val="00FFFF"/>
                </a:solidFill>
                <a:latin typeface="Rubik"/>
                <a:ea typeface="Rubik"/>
                <a:cs typeface="Rubik"/>
                <a:sym typeface="Rubik"/>
              </a:rPr>
              <a:t>REST</a:t>
            </a:r>
            <a:endParaRPr sz="4800" b="0" i="0" u="none" strike="noStrike" cap="none" dirty="0">
              <a:latin typeface="Arial"/>
              <a:ea typeface="Arial"/>
              <a:cs typeface="Arial"/>
              <a:sym typeface="Arial"/>
            </a:endParaRPr>
          </a:p>
          <a:p>
            <a:pPr marL="0" marR="0" lvl="0" indent="0" algn="l" rtl="0">
              <a:lnSpc>
                <a:spcPct val="100000"/>
              </a:lnSpc>
              <a:spcBef>
                <a:spcPts val="0"/>
              </a:spcBef>
              <a:spcAft>
                <a:spcPts val="0"/>
              </a:spcAft>
              <a:buNone/>
            </a:pPr>
            <a:r>
              <a:rPr lang="pt-BR" sz="1200" b="1" i="0" u="none" strike="noStrike" cap="none" dirty="0" err="1">
                <a:solidFill>
                  <a:srgbClr val="00FFFF"/>
                </a:solidFill>
                <a:latin typeface="Comfortaa"/>
                <a:ea typeface="Comfortaa"/>
                <a:cs typeface="Comfortaa"/>
                <a:sym typeface="Comfortaa"/>
              </a:rPr>
              <a:t>Representational</a:t>
            </a:r>
            <a:r>
              <a:rPr lang="pt-BR" sz="1200" b="1" i="0" u="none" strike="noStrike" cap="none" dirty="0">
                <a:solidFill>
                  <a:srgbClr val="00FFFF"/>
                </a:solidFill>
                <a:latin typeface="Comfortaa"/>
                <a:ea typeface="Comfortaa"/>
                <a:cs typeface="Comfortaa"/>
                <a:sym typeface="Comfortaa"/>
              </a:rPr>
              <a:t> </a:t>
            </a:r>
            <a:r>
              <a:rPr lang="pt-BR" sz="1200" b="1" i="0" u="none" strike="noStrike" cap="none" dirty="0" err="1">
                <a:solidFill>
                  <a:srgbClr val="00FFFF"/>
                </a:solidFill>
                <a:latin typeface="Comfortaa"/>
                <a:ea typeface="Comfortaa"/>
                <a:cs typeface="Comfortaa"/>
                <a:sym typeface="Comfortaa"/>
              </a:rPr>
              <a:t>State</a:t>
            </a:r>
            <a:r>
              <a:rPr lang="pt-BR" sz="1200" b="1" i="0" u="none" strike="noStrike" cap="none" dirty="0">
                <a:solidFill>
                  <a:srgbClr val="00FFFF"/>
                </a:solidFill>
                <a:latin typeface="Comfortaa"/>
                <a:ea typeface="Comfortaa"/>
                <a:cs typeface="Comfortaa"/>
                <a:sym typeface="Comfortaa"/>
              </a:rPr>
              <a:t> </a:t>
            </a:r>
            <a:r>
              <a:rPr lang="pt-BR" sz="1200" b="1" i="0" u="none" strike="noStrike" cap="none" dirty="0" err="1">
                <a:solidFill>
                  <a:srgbClr val="00FFFF"/>
                </a:solidFill>
                <a:latin typeface="Comfortaa"/>
                <a:ea typeface="Comfortaa"/>
                <a:cs typeface="Comfortaa"/>
                <a:sym typeface="Comfortaa"/>
              </a:rPr>
              <a:t>Transfer</a:t>
            </a:r>
            <a:endParaRPr sz="1200" i="0" u="none" strike="noStrike" cap="none" dirty="0">
              <a:latin typeface="Comfortaa"/>
              <a:ea typeface="Comfortaa"/>
              <a:cs typeface="Comfortaa"/>
              <a:sym typeface="Comfortaa"/>
            </a:endParaRPr>
          </a:p>
        </p:txBody>
      </p:sp>
      <p:sp>
        <p:nvSpPr>
          <p:cNvPr id="137" name="Google Shape;137;p29"/>
          <p:cNvSpPr/>
          <p:nvPr/>
        </p:nvSpPr>
        <p:spPr>
          <a:xfrm>
            <a:off x="-42480" y="-14040"/>
            <a:ext cx="133920" cy="523512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138;p29"/>
          <p:cNvPicPr preferRelativeResize="0"/>
          <p:nvPr/>
        </p:nvPicPr>
        <p:blipFill rotWithShape="1">
          <a:blip r:embed="rId4">
            <a:alphaModFix/>
          </a:blip>
          <a:srcRect/>
          <a:stretch/>
        </p:blipFill>
        <p:spPr>
          <a:xfrm>
            <a:off x="7133040" y="1136520"/>
            <a:ext cx="649800" cy="649800"/>
          </a:xfrm>
          <a:prstGeom prst="rect">
            <a:avLst/>
          </a:prstGeom>
          <a:noFill/>
          <a:ln>
            <a:noFill/>
          </a:ln>
        </p:spPr>
      </p:pic>
      <p:pic>
        <p:nvPicPr>
          <p:cNvPr id="139" name="Google Shape;139;p29"/>
          <p:cNvPicPr preferRelativeResize="0"/>
          <p:nvPr/>
        </p:nvPicPr>
        <p:blipFill rotWithShape="1">
          <a:blip r:embed="rId5">
            <a:alphaModFix/>
          </a:blip>
          <a:srcRect/>
          <a:stretch/>
        </p:blipFill>
        <p:spPr>
          <a:xfrm>
            <a:off x="7677720" y="409680"/>
            <a:ext cx="649800" cy="649800"/>
          </a:xfrm>
          <a:prstGeom prst="rect">
            <a:avLst/>
          </a:prstGeom>
          <a:noFill/>
          <a:ln>
            <a:noFill/>
          </a:ln>
        </p:spPr>
      </p:pic>
      <p:pic>
        <p:nvPicPr>
          <p:cNvPr id="140" name="Google Shape;140;p29"/>
          <p:cNvPicPr preferRelativeResize="0"/>
          <p:nvPr/>
        </p:nvPicPr>
        <p:blipFill rotWithShape="1">
          <a:blip r:embed="rId6">
            <a:alphaModFix/>
          </a:blip>
          <a:srcRect/>
          <a:stretch/>
        </p:blipFill>
        <p:spPr>
          <a:xfrm>
            <a:off x="6509520" y="333360"/>
            <a:ext cx="812879" cy="812879"/>
          </a:xfrm>
          <a:prstGeom prst="rect">
            <a:avLst/>
          </a:prstGeom>
          <a:noFill/>
          <a:ln>
            <a:noFill/>
          </a:ln>
        </p:spPr>
      </p:pic>
      <p:pic>
        <p:nvPicPr>
          <p:cNvPr id="141" name="Google Shape;141;p29"/>
          <p:cNvPicPr preferRelativeResize="0"/>
          <p:nvPr/>
        </p:nvPicPr>
        <p:blipFill>
          <a:blip r:embed="rId7">
            <a:alphaModFix/>
          </a:blip>
          <a:stretch>
            <a:fillRect/>
          </a:stretch>
        </p:blipFill>
        <p:spPr>
          <a:xfrm>
            <a:off x="2348424" y="3045500"/>
            <a:ext cx="4447151" cy="167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5"/>
        <p:cNvGrpSpPr/>
        <p:nvPr/>
      </p:nvGrpSpPr>
      <p:grpSpPr>
        <a:xfrm>
          <a:off x="0" y="0"/>
          <a:ext cx="0" cy="0"/>
          <a:chOff x="0" y="0"/>
          <a:chExt cx="0" cy="0"/>
        </a:xfrm>
      </p:grpSpPr>
      <p:pic>
        <p:nvPicPr>
          <p:cNvPr id="11"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46" name="Google Shape;146;p30"/>
          <p:cNvSpPr/>
          <p:nvPr/>
        </p:nvSpPr>
        <p:spPr>
          <a:xfrm>
            <a:off x="285480" y="509400"/>
            <a:ext cx="4870500" cy="72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147" name="Google Shape;147;p30"/>
          <p:cNvSpPr/>
          <p:nvPr/>
        </p:nvSpPr>
        <p:spPr>
          <a:xfrm>
            <a:off x="355675" y="1935475"/>
            <a:ext cx="8104800" cy="9165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a:p>
            <a:pPr marL="457200" marR="0" lvl="0" indent="-329959"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Evolução do software acontece de forma incremental sem quebrar</a:t>
            </a:r>
            <a:endParaRPr sz="1600" i="0" u="none" strike="noStrike" cap="none">
              <a:latin typeface="Comfortaa"/>
              <a:ea typeface="Comfortaa"/>
              <a:cs typeface="Comfortaa"/>
              <a:sym typeface="Comfortaa"/>
            </a:endParaRPr>
          </a:p>
          <a:p>
            <a:pPr marL="0" marR="0" lvl="0" indent="0" algn="l" rtl="0">
              <a:lnSpc>
                <a:spcPct val="100000"/>
              </a:lnSpc>
              <a:spcBef>
                <a:spcPts val="0"/>
              </a:spcBef>
              <a:spcAft>
                <a:spcPts val="0"/>
              </a:spcAft>
              <a:buNone/>
            </a:pPr>
            <a:endParaRPr sz="1200" b="0" i="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latin typeface="Arial"/>
              <a:ea typeface="Arial"/>
              <a:cs typeface="Arial"/>
              <a:sym typeface="Arial"/>
            </a:endParaRPr>
          </a:p>
        </p:txBody>
      </p:sp>
      <p:sp>
        <p:nvSpPr>
          <p:cNvPr id="148" name="Google Shape;148;p30"/>
          <p:cNvSpPr/>
          <p:nvPr/>
        </p:nvSpPr>
        <p:spPr>
          <a:xfrm>
            <a:off x="355680" y="442800"/>
            <a:ext cx="3353100" cy="10266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0"/>
          <p:cNvSpPr/>
          <p:nvPr/>
        </p:nvSpPr>
        <p:spPr>
          <a:xfrm>
            <a:off x="465120" y="411840"/>
            <a:ext cx="3080400" cy="158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REST</a:t>
            </a:r>
            <a:endParaRPr sz="48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pt-BR" sz="1200" b="1" i="0" u="none" strike="noStrike" cap="none">
                <a:solidFill>
                  <a:srgbClr val="00FFFF"/>
                </a:solidFill>
                <a:latin typeface="Comfortaa"/>
                <a:ea typeface="Comfortaa"/>
                <a:cs typeface="Comfortaa"/>
                <a:sym typeface="Comfortaa"/>
              </a:rPr>
              <a:t>Representational State Transfer</a:t>
            </a:r>
            <a:endParaRPr sz="1200" i="0" u="none" strike="noStrike" cap="none">
              <a:latin typeface="Comfortaa"/>
              <a:ea typeface="Comfortaa"/>
              <a:cs typeface="Comfortaa"/>
              <a:sym typeface="Comfortaa"/>
            </a:endParaRPr>
          </a:p>
        </p:txBody>
      </p:sp>
      <p:sp>
        <p:nvSpPr>
          <p:cNvPr id="150" name="Google Shape;150;p30"/>
          <p:cNvSpPr/>
          <p:nvPr/>
        </p:nvSpPr>
        <p:spPr>
          <a:xfrm>
            <a:off x="-42480" y="-14040"/>
            <a:ext cx="133800" cy="52350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30"/>
          <p:cNvPicPr preferRelativeResize="0"/>
          <p:nvPr/>
        </p:nvPicPr>
        <p:blipFill rotWithShape="1">
          <a:blip r:embed="rId4">
            <a:alphaModFix/>
          </a:blip>
          <a:srcRect/>
          <a:stretch/>
        </p:blipFill>
        <p:spPr>
          <a:xfrm>
            <a:off x="7133040" y="1136520"/>
            <a:ext cx="649800" cy="649800"/>
          </a:xfrm>
          <a:prstGeom prst="rect">
            <a:avLst/>
          </a:prstGeom>
          <a:noFill/>
          <a:ln>
            <a:noFill/>
          </a:ln>
        </p:spPr>
      </p:pic>
      <p:pic>
        <p:nvPicPr>
          <p:cNvPr id="152" name="Google Shape;152;p30"/>
          <p:cNvPicPr preferRelativeResize="0"/>
          <p:nvPr/>
        </p:nvPicPr>
        <p:blipFill rotWithShape="1">
          <a:blip r:embed="rId5">
            <a:alphaModFix/>
          </a:blip>
          <a:srcRect/>
          <a:stretch/>
        </p:blipFill>
        <p:spPr>
          <a:xfrm>
            <a:off x="7677720" y="409680"/>
            <a:ext cx="649800" cy="649800"/>
          </a:xfrm>
          <a:prstGeom prst="rect">
            <a:avLst/>
          </a:prstGeom>
          <a:noFill/>
          <a:ln>
            <a:noFill/>
          </a:ln>
        </p:spPr>
      </p:pic>
      <p:pic>
        <p:nvPicPr>
          <p:cNvPr id="153" name="Google Shape;153;p30"/>
          <p:cNvPicPr preferRelativeResize="0"/>
          <p:nvPr/>
        </p:nvPicPr>
        <p:blipFill rotWithShape="1">
          <a:blip r:embed="rId6">
            <a:alphaModFix/>
          </a:blip>
          <a:srcRect/>
          <a:stretch/>
        </p:blipFill>
        <p:spPr>
          <a:xfrm>
            <a:off x="6509520" y="333360"/>
            <a:ext cx="812879" cy="812879"/>
          </a:xfrm>
          <a:prstGeom prst="rect">
            <a:avLst/>
          </a:prstGeom>
          <a:noFill/>
          <a:ln>
            <a:noFill/>
          </a:ln>
        </p:spPr>
      </p:pic>
      <p:pic>
        <p:nvPicPr>
          <p:cNvPr id="12" name="Google Shape;167;p31">
            <a:extLst>
              <a:ext uri="{FF2B5EF4-FFF2-40B4-BE49-F238E27FC236}">
                <a16:creationId xmlns:a16="http://schemas.microsoft.com/office/drawing/2014/main" id="{2D4791AC-92F2-CA4B-9705-B6942B2CAA4A}"/>
              </a:ext>
            </a:extLst>
          </p:cNvPr>
          <p:cNvPicPr preferRelativeResize="0"/>
          <p:nvPr/>
        </p:nvPicPr>
        <p:blipFill>
          <a:blip r:embed="rId7">
            <a:alphaModFix/>
          </a:blip>
          <a:stretch>
            <a:fillRect/>
          </a:stretch>
        </p:blipFill>
        <p:spPr>
          <a:xfrm>
            <a:off x="1314499" y="3111225"/>
            <a:ext cx="6514989" cy="1499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8"/>
        <p:cNvGrpSpPr/>
        <p:nvPr/>
      </p:nvGrpSpPr>
      <p:grpSpPr>
        <a:xfrm>
          <a:off x="0" y="0"/>
          <a:ext cx="0" cy="0"/>
          <a:chOff x="0" y="0"/>
          <a:chExt cx="0" cy="0"/>
        </a:xfrm>
      </p:grpSpPr>
      <p:pic>
        <p:nvPicPr>
          <p:cNvPr id="11"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59" name="Google Shape;159;p31"/>
          <p:cNvSpPr/>
          <p:nvPr/>
        </p:nvSpPr>
        <p:spPr>
          <a:xfrm>
            <a:off x="285480" y="509400"/>
            <a:ext cx="4870500" cy="72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160" name="Google Shape;160;p31"/>
          <p:cNvSpPr/>
          <p:nvPr/>
        </p:nvSpPr>
        <p:spPr>
          <a:xfrm>
            <a:off x="355675" y="1935475"/>
            <a:ext cx="8104800" cy="10266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sz="1600" i="0" u="none" strike="noStrike" cap="none" dirty="0">
              <a:latin typeface="Comfortaa"/>
              <a:ea typeface="Comfortaa"/>
              <a:cs typeface="Comfortaa"/>
              <a:sym typeface="Comfortaa"/>
            </a:endParaRPr>
          </a:p>
          <a:p>
            <a:pPr marL="457200" marR="0" lvl="0" indent="-329959" algn="l" rtl="0">
              <a:lnSpc>
                <a:spcPct val="150000"/>
              </a:lnSpc>
              <a:spcBef>
                <a:spcPts val="0"/>
              </a:spcBef>
              <a:spcAft>
                <a:spcPts val="0"/>
              </a:spcAft>
              <a:buClr>
                <a:srgbClr val="FFFFFF"/>
              </a:buClr>
              <a:buSzPts val="1600"/>
              <a:buFont typeface="Comfortaa"/>
              <a:buChar char="✓"/>
            </a:pPr>
            <a:r>
              <a:rPr lang="pt-BR" sz="1600" i="0" u="none" strike="noStrike" cap="none" dirty="0">
                <a:solidFill>
                  <a:srgbClr val="FFFFFF"/>
                </a:solidFill>
                <a:latin typeface="Comfortaa"/>
                <a:ea typeface="Comfortaa"/>
                <a:cs typeface="Comfortaa"/>
                <a:sym typeface="Comfortaa"/>
              </a:rPr>
              <a:t>O software se torna escalável</a:t>
            </a:r>
            <a:endParaRPr sz="1600" i="0" u="none" strike="noStrike" cap="none" dirty="0">
              <a:latin typeface="Comfortaa"/>
              <a:ea typeface="Comfortaa"/>
              <a:cs typeface="Comfortaa"/>
              <a:sym typeface="Comfortaa"/>
            </a:endParaRPr>
          </a:p>
          <a:p>
            <a:pPr marL="0" marR="0" lvl="0" indent="0" algn="l" rtl="0">
              <a:lnSpc>
                <a:spcPct val="100000"/>
              </a:lnSpc>
              <a:spcBef>
                <a:spcPts val="0"/>
              </a:spcBef>
              <a:spcAft>
                <a:spcPts val="0"/>
              </a:spcAft>
              <a:buNone/>
            </a:pPr>
            <a:endParaRPr sz="1200" b="0" i="0" u="none" strike="noStrike" cap="none" dirty="0">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dirty="0">
              <a:latin typeface="Arial"/>
              <a:ea typeface="Arial"/>
              <a:cs typeface="Arial"/>
              <a:sym typeface="Arial"/>
            </a:endParaRPr>
          </a:p>
        </p:txBody>
      </p:sp>
      <p:sp>
        <p:nvSpPr>
          <p:cNvPr id="161" name="Google Shape;161;p31"/>
          <p:cNvSpPr/>
          <p:nvPr/>
        </p:nvSpPr>
        <p:spPr>
          <a:xfrm>
            <a:off x="355680" y="442800"/>
            <a:ext cx="3353100" cy="10266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1"/>
          <p:cNvSpPr/>
          <p:nvPr/>
        </p:nvSpPr>
        <p:spPr>
          <a:xfrm>
            <a:off x="465120" y="411840"/>
            <a:ext cx="3080400" cy="158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REST</a:t>
            </a:r>
            <a:endParaRPr sz="48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pt-BR" sz="1200" b="1" i="0" u="none" strike="noStrike" cap="none">
                <a:solidFill>
                  <a:srgbClr val="00FFFF"/>
                </a:solidFill>
                <a:latin typeface="Comfortaa"/>
                <a:ea typeface="Comfortaa"/>
                <a:cs typeface="Comfortaa"/>
                <a:sym typeface="Comfortaa"/>
              </a:rPr>
              <a:t>Representational State Transfer</a:t>
            </a:r>
            <a:endParaRPr sz="1200" i="0" u="none" strike="noStrike" cap="none">
              <a:latin typeface="Comfortaa"/>
              <a:ea typeface="Comfortaa"/>
              <a:cs typeface="Comfortaa"/>
              <a:sym typeface="Comfortaa"/>
            </a:endParaRPr>
          </a:p>
        </p:txBody>
      </p:sp>
      <p:sp>
        <p:nvSpPr>
          <p:cNvPr id="163" name="Google Shape;163;p31"/>
          <p:cNvSpPr/>
          <p:nvPr/>
        </p:nvSpPr>
        <p:spPr>
          <a:xfrm>
            <a:off x="-42480" y="-14040"/>
            <a:ext cx="133800" cy="52350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p31"/>
          <p:cNvPicPr preferRelativeResize="0"/>
          <p:nvPr/>
        </p:nvPicPr>
        <p:blipFill rotWithShape="1">
          <a:blip r:embed="rId4">
            <a:alphaModFix/>
          </a:blip>
          <a:srcRect/>
          <a:stretch/>
        </p:blipFill>
        <p:spPr>
          <a:xfrm>
            <a:off x="7133040" y="1136520"/>
            <a:ext cx="649800" cy="649800"/>
          </a:xfrm>
          <a:prstGeom prst="rect">
            <a:avLst/>
          </a:prstGeom>
          <a:noFill/>
          <a:ln>
            <a:noFill/>
          </a:ln>
        </p:spPr>
      </p:pic>
      <p:pic>
        <p:nvPicPr>
          <p:cNvPr id="165" name="Google Shape;165;p31"/>
          <p:cNvPicPr preferRelativeResize="0"/>
          <p:nvPr/>
        </p:nvPicPr>
        <p:blipFill rotWithShape="1">
          <a:blip r:embed="rId5">
            <a:alphaModFix/>
          </a:blip>
          <a:srcRect/>
          <a:stretch/>
        </p:blipFill>
        <p:spPr>
          <a:xfrm>
            <a:off x="7677720" y="409680"/>
            <a:ext cx="649800" cy="649800"/>
          </a:xfrm>
          <a:prstGeom prst="rect">
            <a:avLst/>
          </a:prstGeom>
          <a:noFill/>
          <a:ln>
            <a:noFill/>
          </a:ln>
        </p:spPr>
      </p:pic>
      <p:pic>
        <p:nvPicPr>
          <p:cNvPr id="166" name="Google Shape;166;p31"/>
          <p:cNvPicPr preferRelativeResize="0"/>
          <p:nvPr/>
        </p:nvPicPr>
        <p:blipFill rotWithShape="1">
          <a:blip r:embed="rId6">
            <a:alphaModFix/>
          </a:blip>
          <a:srcRect/>
          <a:stretch/>
        </p:blipFill>
        <p:spPr>
          <a:xfrm>
            <a:off x="6509520" y="333360"/>
            <a:ext cx="812879" cy="812879"/>
          </a:xfrm>
          <a:prstGeom prst="rect">
            <a:avLst/>
          </a:prstGeom>
          <a:noFill/>
          <a:ln>
            <a:noFill/>
          </a:ln>
        </p:spPr>
      </p:pic>
      <p:pic>
        <p:nvPicPr>
          <p:cNvPr id="5" name="Imagem 4">
            <a:extLst>
              <a:ext uri="{FF2B5EF4-FFF2-40B4-BE49-F238E27FC236}">
                <a16:creationId xmlns:a16="http://schemas.microsoft.com/office/drawing/2014/main" id="{0B15A6B0-0EBD-E841-A073-862191327078}"/>
              </a:ext>
            </a:extLst>
          </p:cNvPr>
          <p:cNvPicPr>
            <a:picLocks noChangeAspect="1"/>
          </p:cNvPicPr>
          <p:nvPr/>
        </p:nvPicPr>
        <p:blipFill>
          <a:blip r:embed="rId7"/>
          <a:stretch>
            <a:fillRect/>
          </a:stretch>
        </p:blipFill>
        <p:spPr>
          <a:xfrm>
            <a:off x="2885879" y="2976115"/>
            <a:ext cx="2486745" cy="1655001"/>
          </a:xfrm>
          <a:prstGeom prst="rect">
            <a:avLst/>
          </a:prstGeom>
        </p:spPr>
      </p:pic>
      <p:pic>
        <p:nvPicPr>
          <p:cNvPr id="7" name="Imagem 6">
            <a:extLst>
              <a:ext uri="{FF2B5EF4-FFF2-40B4-BE49-F238E27FC236}">
                <a16:creationId xmlns:a16="http://schemas.microsoft.com/office/drawing/2014/main" id="{4A9A1542-C323-9C4C-B83B-15E3C72FF30E}"/>
              </a:ext>
            </a:extLst>
          </p:cNvPr>
          <p:cNvPicPr>
            <a:picLocks noChangeAspect="1"/>
          </p:cNvPicPr>
          <p:nvPr/>
        </p:nvPicPr>
        <p:blipFill>
          <a:blip r:embed="rId8"/>
          <a:stretch>
            <a:fillRect/>
          </a:stretch>
        </p:blipFill>
        <p:spPr>
          <a:xfrm>
            <a:off x="6014604" y="3984179"/>
            <a:ext cx="2615590" cy="961862"/>
          </a:xfrm>
          <a:prstGeom prst="rect">
            <a:avLst/>
          </a:prstGeom>
        </p:spPr>
      </p:pic>
      <p:pic>
        <p:nvPicPr>
          <p:cNvPr id="9" name="Imagem 8">
            <a:extLst>
              <a:ext uri="{FF2B5EF4-FFF2-40B4-BE49-F238E27FC236}">
                <a16:creationId xmlns:a16="http://schemas.microsoft.com/office/drawing/2014/main" id="{8B8A2320-3BE8-304C-B0FF-764A973CAEE5}"/>
              </a:ext>
            </a:extLst>
          </p:cNvPr>
          <p:cNvPicPr>
            <a:picLocks noChangeAspect="1"/>
          </p:cNvPicPr>
          <p:nvPr/>
        </p:nvPicPr>
        <p:blipFill>
          <a:blip r:embed="rId9"/>
          <a:stretch>
            <a:fillRect/>
          </a:stretch>
        </p:blipFill>
        <p:spPr>
          <a:xfrm>
            <a:off x="3049476" y="3018537"/>
            <a:ext cx="1612579" cy="16125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1"/>
        <p:cNvGrpSpPr/>
        <p:nvPr/>
      </p:nvGrpSpPr>
      <p:grpSpPr>
        <a:xfrm>
          <a:off x="0" y="0"/>
          <a:ext cx="0" cy="0"/>
          <a:chOff x="0" y="0"/>
          <a:chExt cx="0" cy="0"/>
        </a:xfrm>
      </p:grpSpPr>
      <p:pic>
        <p:nvPicPr>
          <p:cNvPr id="11"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72" name="Google Shape;172;p32"/>
          <p:cNvSpPr/>
          <p:nvPr/>
        </p:nvSpPr>
        <p:spPr>
          <a:xfrm>
            <a:off x="285480" y="509400"/>
            <a:ext cx="4870500" cy="72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173" name="Google Shape;173;p32"/>
          <p:cNvSpPr/>
          <p:nvPr/>
        </p:nvSpPr>
        <p:spPr>
          <a:xfrm>
            <a:off x="355675" y="1935475"/>
            <a:ext cx="8104800" cy="1255800"/>
          </a:xfrm>
          <a:prstGeom prst="rect">
            <a:avLst/>
          </a:prstGeom>
          <a:noFill/>
          <a:ln>
            <a:noFill/>
          </a:ln>
        </p:spPr>
        <p:txBody>
          <a:bodyPr spcFirstLastPara="1" wrap="square" lIns="91425" tIns="91425" rIns="91425" bIns="91425" anchor="t" anchorCtr="0">
            <a:noAutofit/>
          </a:bodyPr>
          <a:lstStyle/>
          <a:p>
            <a:pPr marL="457200" marR="0" lvl="0" indent="0" algn="l" rtl="0">
              <a:lnSpc>
                <a:spcPct val="150000"/>
              </a:lnSpc>
              <a:spcBef>
                <a:spcPts val="0"/>
              </a:spcBef>
              <a:spcAft>
                <a:spcPts val="0"/>
              </a:spcAft>
              <a:buNone/>
            </a:pPr>
            <a:endParaRPr sz="1600" i="0" u="none" strike="noStrike" cap="none" dirty="0">
              <a:latin typeface="Comfortaa"/>
              <a:ea typeface="Comfortaa"/>
              <a:cs typeface="Comfortaa"/>
              <a:sym typeface="Comfortaa"/>
            </a:endParaRPr>
          </a:p>
          <a:p>
            <a:pPr marL="457200" marR="0" lvl="0" indent="-329959" algn="l" rtl="0">
              <a:lnSpc>
                <a:spcPct val="150000"/>
              </a:lnSpc>
              <a:spcBef>
                <a:spcPts val="0"/>
              </a:spcBef>
              <a:spcAft>
                <a:spcPts val="0"/>
              </a:spcAft>
              <a:buClr>
                <a:srgbClr val="FFFFFF"/>
              </a:buClr>
              <a:buSzPts val="1600"/>
              <a:buFont typeface="Comfortaa"/>
              <a:buChar char="✓"/>
            </a:pPr>
            <a:r>
              <a:rPr lang="pt-BR" sz="1600" i="0" u="none" strike="noStrike" cap="none" dirty="0">
                <a:solidFill>
                  <a:srgbClr val="FFFFFF"/>
                </a:solidFill>
                <a:latin typeface="Comfortaa"/>
                <a:ea typeface="Comfortaa"/>
                <a:cs typeface="Comfortaa"/>
                <a:sym typeface="Comfortaa"/>
              </a:rPr>
              <a:t>Pode ser adotado em praticamente qualquer cliente ou servidor com suporte a HTTP/HTTPS.</a:t>
            </a:r>
            <a:endParaRPr sz="1600" i="0" u="none" strike="noStrike" cap="none" dirty="0">
              <a:latin typeface="Comfortaa"/>
              <a:ea typeface="Comfortaa"/>
              <a:cs typeface="Comfortaa"/>
              <a:sym typeface="Comfortaa"/>
            </a:endParaRPr>
          </a:p>
          <a:p>
            <a:pPr marL="0" marR="0" lvl="0" indent="0" algn="l" rtl="0">
              <a:lnSpc>
                <a:spcPct val="100000"/>
              </a:lnSpc>
              <a:spcBef>
                <a:spcPts val="0"/>
              </a:spcBef>
              <a:spcAft>
                <a:spcPts val="0"/>
              </a:spcAft>
              <a:buNone/>
            </a:pPr>
            <a:endParaRPr sz="1200" b="0" i="0" u="none" strike="noStrike" cap="none" dirty="0">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dirty="0">
              <a:latin typeface="Arial"/>
              <a:ea typeface="Arial"/>
              <a:cs typeface="Arial"/>
              <a:sym typeface="Arial"/>
            </a:endParaRPr>
          </a:p>
        </p:txBody>
      </p:sp>
      <p:sp>
        <p:nvSpPr>
          <p:cNvPr id="174" name="Google Shape;174;p32"/>
          <p:cNvSpPr/>
          <p:nvPr/>
        </p:nvSpPr>
        <p:spPr>
          <a:xfrm>
            <a:off x="355680" y="442800"/>
            <a:ext cx="3353100" cy="10266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p:nvPr/>
        </p:nvSpPr>
        <p:spPr>
          <a:xfrm>
            <a:off x="465120" y="411840"/>
            <a:ext cx="3080400" cy="158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REST</a:t>
            </a:r>
            <a:endParaRPr sz="48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pt-BR" sz="1200" b="1" i="0" u="none" strike="noStrike" cap="none">
                <a:solidFill>
                  <a:srgbClr val="00FFFF"/>
                </a:solidFill>
                <a:latin typeface="Comfortaa"/>
                <a:ea typeface="Comfortaa"/>
                <a:cs typeface="Comfortaa"/>
                <a:sym typeface="Comfortaa"/>
              </a:rPr>
              <a:t>Representational State Transfer</a:t>
            </a:r>
            <a:endParaRPr sz="1200" i="0" u="none" strike="noStrike" cap="none">
              <a:latin typeface="Comfortaa"/>
              <a:ea typeface="Comfortaa"/>
              <a:cs typeface="Comfortaa"/>
              <a:sym typeface="Comfortaa"/>
            </a:endParaRPr>
          </a:p>
        </p:txBody>
      </p:sp>
      <p:sp>
        <p:nvSpPr>
          <p:cNvPr id="176" name="Google Shape;176;p32"/>
          <p:cNvSpPr/>
          <p:nvPr/>
        </p:nvSpPr>
        <p:spPr>
          <a:xfrm>
            <a:off x="-42480" y="-14040"/>
            <a:ext cx="133800" cy="52350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32"/>
          <p:cNvPicPr preferRelativeResize="0"/>
          <p:nvPr/>
        </p:nvPicPr>
        <p:blipFill rotWithShape="1">
          <a:blip r:embed="rId4">
            <a:alphaModFix/>
          </a:blip>
          <a:srcRect/>
          <a:stretch/>
        </p:blipFill>
        <p:spPr>
          <a:xfrm>
            <a:off x="7133040" y="1136520"/>
            <a:ext cx="649800" cy="649800"/>
          </a:xfrm>
          <a:prstGeom prst="rect">
            <a:avLst/>
          </a:prstGeom>
          <a:noFill/>
          <a:ln>
            <a:noFill/>
          </a:ln>
        </p:spPr>
      </p:pic>
      <p:pic>
        <p:nvPicPr>
          <p:cNvPr id="178" name="Google Shape;178;p32"/>
          <p:cNvPicPr preferRelativeResize="0"/>
          <p:nvPr/>
        </p:nvPicPr>
        <p:blipFill rotWithShape="1">
          <a:blip r:embed="rId5">
            <a:alphaModFix/>
          </a:blip>
          <a:srcRect/>
          <a:stretch/>
        </p:blipFill>
        <p:spPr>
          <a:xfrm>
            <a:off x="7677720" y="409680"/>
            <a:ext cx="649800" cy="649800"/>
          </a:xfrm>
          <a:prstGeom prst="rect">
            <a:avLst/>
          </a:prstGeom>
          <a:noFill/>
          <a:ln>
            <a:noFill/>
          </a:ln>
        </p:spPr>
      </p:pic>
      <p:pic>
        <p:nvPicPr>
          <p:cNvPr id="179" name="Google Shape;179;p32"/>
          <p:cNvPicPr preferRelativeResize="0"/>
          <p:nvPr/>
        </p:nvPicPr>
        <p:blipFill rotWithShape="1">
          <a:blip r:embed="rId6">
            <a:alphaModFix/>
          </a:blip>
          <a:srcRect/>
          <a:stretch/>
        </p:blipFill>
        <p:spPr>
          <a:xfrm>
            <a:off x="6509520" y="333360"/>
            <a:ext cx="812879" cy="812879"/>
          </a:xfrm>
          <a:prstGeom prst="rect">
            <a:avLst/>
          </a:prstGeom>
          <a:noFill/>
          <a:ln>
            <a:noFill/>
          </a:ln>
        </p:spPr>
      </p:pic>
      <p:pic>
        <p:nvPicPr>
          <p:cNvPr id="180" name="Google Shape;180;p32"/>
          <p:cNvPicPr preferRelativeResize="0"/>
          <p:nvPr/>
        </p:nvPicPr>
        <p:blipFill>
          <a:blip r:embed="rId7">
            <a:alphaModFix/>
          </a:blip>
          <a:stretch>
            <a:fillRect/>
          </a:stretch>
        </p:blipFill>
        <p:spPr>
          <a:xfrm>
            <a:off x="2785532" y="3176647"/>
            <a:ext cx="3245079" cy="1647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4"/>
        <p:cNvGrpSpPr/>
        <p:nvPr/>
      </p:nvGrpSpPr>
      <p:grpSpPr>
        <a:xfrm>
          <a:off x="0" y="0"/>
          <a:ext cx="0" cy="0"/>
          <a:chOff x="0" y="0"/>
          <a:chExt cx="0" cy="0"/>
        </a:xfrm>
      </p:grpSpPr>
      <p:pic>
        <p:nvPicPr>
          <p:cNvPr id="11"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85" name="Google Shape;185;p33"/>
          <p:cNvSpPr/>
          <p:nvPr/>
        </p:nvSpPr>
        <p:spPr>
          <a:xfrm>
            <a:off x="285480" y="509400"/>
            <a:ext cx="4870500" cy="729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pt-BR" sz="3600" b="1" i="0" u="none" strike="noStrike" cap="none">
                <a:solidFill>
                  <a:srgbClr val="00FFFF"/>
                </a:solidFill>
                <a:latin typeface="Rubik"/>
                <a:ea typeface="Rubik"/>
                <a:cs typeface="Rubik"/>
                <a:sym typeface="Rubik"/>
              </a:rPr>
              <a:t>        </a:t>
            </a:r>
            <a:endParaRPr sz="3600" b="0" i="0" u="none" strike="noStrike" cap="none">
              <a:latin typeface="Arial"/>
              <a:ea typeface="Arial"/>
              <a:cs typeface="Arial"/>
              <a:sym typeface="Arial"/>
            </a:endParaRPr>
          </a:p>
        </p:txBody>
      </p:sp>
      <p:sp>
        <p:nvSpPr>
          <p:cNvPr id="186" name="Google Shape;186;p33"/>
          <p:cNvSpPr/>
          <p:nvPr/>
        </p:nvSpPr>
        <p:spPr>
          <a:xfrm>
            <a:off x="355675" y="1935475"/>
            <a:ext cx="8104800" cy="9165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sz="1600" i="0" u="none" strike="noStrike" cap="none">
              <a:latin typeface="Comfortaa"/>
              <a:ea typeface="Comfortaa"/>
              <a:cs typeface="Comfortaa"/>
              <a:sym typeface="Comfortaa"/>
            </a:endParaRPr>
          </a:p>
          <a:p>
            <a:pPr marL="457200" marR="0" lvl="0" indent="-329959" algn="l" rtl="0">
              <a:lnSpc>
                <a:spcPct val="150000"/>
              </a:lnSpc>
              <a:spcBef>
                <a:spcPts val="0"/>
              </a:spcBef>
              <a:spcAft>
                <a:spcPts val="0"/>
              </a:spcAft>
              <a:buClr>
                <a:srgbClr val="FFFFFF"/>
              </a:buClr>
              <a:buSzPts val="1600"/>
              <a:buFont typeface="Comfortaa"/>
              <a:buChar char="✓"/>
            </a:pPr>
            <a:r>
              <a:rPr lang="pt-BR" sz="1600" i="0" u="none" strike="noStrike" cap="none">
                <a:solidFill>
                  <a:srgbClr val="FFFFFF"/>
                </a:solidFill>
                <a:latin typeface="Comfortaa"/>
                <a:ea typeface="Comfortaa"/>
                <a:cs typeface="Comfortaa"/>
                <a:sym typeface="Comfortaa"/>
              </a:rPr>
              <a:t>Esforço de aprendizado pequeno</a:t>
            </a:r>
            <a:endParaRPr sz="1600" i="0" u="none" strike="noStrike" cap="none">
              <a:latin typeface="Comfortaa"/>
              <a:ea typeface="Comfortaa"/>
              <a:cs typeface="Comfortaa"/>
              <a:sym typeface="Comfortaa"/>
            </a:endParaRPr>
          </a:p>
          <a:p>
            <a:pPr marL="0" marR="0" lvl="0" indent="0" algn="l" rtl="0">
              <a:lnSpc>
                <a:spcPct val="100000"/>
              </a:lnSpc>
              <a:spcBef>
                <a:spcPts val="0"/>
              </a:spcBef>
              <a:spcAft>
                <a:spcPts val="0"/>
              </a:spcAft>
              <a:buNone/>
            </a:pPr>
            <a:endParaRPr sz="1200" b="0" i="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latin typeface="Arial"/>
              <a:ea typeface="Arial"/>
              <a:cs typeface="Arial"/>
              <a:sym typeface="Arial"/>
            </a:endParaRPr>
          </a:p>
        </p:txBody>
      </p:sp>
      <p:sp>
        <p:nvSpPr>
          <p:cNvPr id="187" name="Google Shape;187;p33"/>
          <p:cNvSpPr/>
          <p:nvPr/>
        </p:nvSpPr>
        <p:spPr>
          <a:xfrm>
            <a:off x="355680" y="442800"/>
            <a:ext cx="3353100" cy="10266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3"/>
          <p:cNvSpPr/>
          <p:nvPr/>
        </p:nvSpPr>
        <p:spPr>
          <a:xfrm>
            <a:off x="465120" y="411840"/>
            <a:ext cx="3080400" cy="158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REST</a:t>
            </a:r>
            <a:endParaRPr sz="48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pt-BR" sz="1200" b="1" i="0" u="none" strike="noStrike" cap="none">
                <a:solidFill>
                  <a:srgbClr val="00FFFF"/>
                </a:solidFill>
                <a:latin typeface="Comfortaa"/>
                <a:ea typeface="Comfortaa"/>
                <a:cs typeface="Comfortaa"/>
                <a:sym typeface="Comfortaa"/>
              </a:rPr>
              <a:t>Representational State Transfer</a:t>
            </a:r>
            <a:endParaRPr sz="1200" i="0" u="none" strike="noStrike" cap="none">
              <a:latin typeface="Comfortaa"/>
              <a:ea typeface="Comfortaa"/>
              <a:cs typeface="Comfortaa"/>
              <a:sym typeface="Comfortaa"/>
            </a:endParaRPr>
          </a:p>
        </p:txBody>
      </p:sp>
      <p:sp>
        <p:nvSpPr>
          <p:cNvPr id="189" name="Google Shape;189;p33"/>
          <p:cNvSpPr/>
          <p:nvPr/>
        </p:nvSpPr>
        <p:spPr>
          <a:xfrm>
            <a:off x="-42480" y="-14040"/>
            <a:ext cx="133800" cy="52350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33"/>
          <p:cNvPicPr preferRelativeResize="0"/>
          <p:nvPr/>
        </p:nvPicPr>
        <p:blipFill rotWithShape="1">
          <a:blip r:embed="rId4">
            <a:alphaModFix/>
          </a:blip>
          <a:srcRect/>
          <a:stretch/>
        </p:blipFill>
        <p:spPr>
          <a:xfrm>
            <a:off x="7133040" y="1136520"/>
            <a:ext cx="649800" cy="649800"/>
          </a:xfrm>
          <a:prstGeom prst="rect">
            <a:avLst/>
          </a:prstGeom>
          <a:noFill/>
          <a:ln>
            <a:noFill/>
          </a:ln>
        </p:spPr>
      </p:pic>
      <p:pic>
        <p:nvPicPr>
          <p:cNvPr id="191" name="Google Shape;191;p33"/>
          <p:cNvPicPr preferRelativeResize="0"/>
          <p:nvPr/>
        </p:nvPicPr>
        <p:blipFill rotWithShape="1">
          <a:blip r:embed="rId5">
            <a:alphaModFix/>
          </a:blip>
          <a:srcRect/>
          <a:stretch/>
        </p:blipFill>
        <p:spPr>
          <a:xfrm>
            <a:off x="7677720" y="409680"/>
            <a:ext cx="649800" cy="649800"/>
          </a:xfrm>
          <a:prstGeom prst="rect">
            <a:avLst/>
          </a:prstGeom>
          <a:noFill/>
          <a:ln>
            <a:noFill/>
          </a:ln>
        </p:spPr>
      </p:pic>
      <p:pic>
        <p:nvPicPr>
          <p:cNvPr id="192" name="Google Shape;192;p33"/>
          <p:cNvPicPr preferRelativeResize="0"/>
          <p:nvPr/>
        </p:nvPicPr>
        <p:blipFill rotWithShape="1">
          <a:blip r:embed="rId6">
            <a:alphaModFix/>
          </a:blip>
          <a:srcRect/>
          <a:stretch/>
        </p:blipFill>
        <p:spPr>
          <a:xfrm>
            <a:off x="6509520" y="333360"/>
            <a:ext cx="812879" cy="812879"/>
          </a:xfrm>
          <a:prstGeom prst="rect">
            <a:avLst/>
          </a:prstGeom>
          <a:noFill/>
          <a:ln>
            <a:noFill/>
          </a:ln>
        </p:spPr>
      </p:pic>
      <p:pic>
        <p:nvPicPr>
          <p:cNvPr id="193" name="Google Shape;193;p33"/>
          <p:cNvPicPr preferRelativeResize="0"/>
          <p:nvPr/>
        </p:nvPicPr>
        <p:blipFill>
          <a:blip r:embed="rId7">
            <a:alphaModFix/>
          </a:blip>
          <a:stretch>
            <a:fillRect/>
          </a:stretch>
        </p:blipFill>
        <p:spPr>
          <a:xfrm>
            <a:off x="3386148" y="2851975"/>
            <a:ext cx="2371700" cy="1852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Shape 197"/>
        <p:cNvGrpSpPr/>
        <p:nvPr/>
      </p:nvGrpSpPr>
      <p:grpSpPr>
        <a:xfrm>
          <a:off x="0" y="0"/>
          <a:ext cx="0" cy="0"/>
          <a:chOff x="0" y="0"/>
          <a:chExt cx="0" cy="0"/>
        </a:xfrm>
      </p:grpSpPr>
      <p:pic>
        <p:nvPicPr>
          <p:cNvPr id="13"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198" name="Google Shape;198;p34"/>
          <p:cNvSpPr/>
          <p:nvPr/>
        </p:nvSpPr>
        <p:spPr>
          <a:xfrm>
            <a:off x="312733" y="1514920"/>
            <a:ext cx="7190700" cy="21690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00" b="1" dirty="0">
              <a:solidFill>
                <a:srgbClr val="00FFFF"/>
              </a:solidFill>
              <a:latin typeface="Comfortaa"/>
              <a:ea typeface="Comfortaa"/>
              <a:cs typeface="Comfortaa"/>
              <a:sym typeface="Comfortaa"/>
            </a:endParaRPr>
          </a:p>
          <a:p>
            <a:pPr marL="0" marR="0" lvl="0" indent="0" algn="l" rtl="0">
              <a:lnSpc>
                <a:spcPct val="100000"/>
              </a:lnSpc>
              <a:spcBef>
                <a:spcPts val="0"/>
              </a:spcBef>
              <a:spcAft>
                <a:spcPts val="0"/>
              </a:spcAft>
              <a:buNone/>
            </a:pPr>
            <a:r>
              <a:rPr lang="pt-BR" sz="1600" b="1" i="0" u="none" strike="noStrike" cap="none" dirty="0">
                <a:solidFill>
                  <a:srgbClr val="00FFFF"/>
                </a:solidFill>
                <a:latin typeface="Comfortaa"/>
                <a:ea typeface="Comfortaa"/>
                <a:cs typeface="Comfortaa"/>
                <a:sym typeface="Comfortaa"/>
              </a:rPr>
              <a:t>PADRÃO DA ARQUITETURA REST</a:t>
            </a:r>
            <a:endParaRPr sz="1600" dirty="0">
              <a:latin typeface="Comfortaa"/>
              <a:ea typeface="Comfortaa"/>
              <a:cs typeface="Comfortaa"/>
              <a:sym typeface="Comfortaa"/>
            </a:endParaRPr>
          </a:p>
          <a:p>
            <a:pPr marL="0" marR="0" lvl="0" indent="0" algn="l" rtl="0">
              <a:lnSpc>
                <a:spcPct val="100000"/>
              </a:lnSpc>
              <a:spcBef>
                <a:spcPts val="0"/>
              </a:spcBef>
              <a:spcAft>
                <a:spcPts val="0"/>
              </a:spcAft>
              <a:buNone/>
            </a:pPr>
            <a:endParaRPr sz="3000" i="0" u="none" strike="noStrike" cap="none" dirty="0">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dirty="0" err="1">
                <a:solidFill>
                  <a:srgbClr val="FFFFFF"/>
                </a:solidFill>
                <a:latin typeface="Comfortaa"/>
                <a:ea typeface="Comfortaa"/>
                <a:cs typeface="Comfortaa"/>
                <a:sym typeface="Comfortaa"/>
              </a:rPr>
              <a:t>Client</a:t>
            </a:r>
            <a:r>
              <a:rPr lang="pt-BR" sz="1600" i="0" u="none" strike="noStrike" cap="none" dirty="0">
                <a:solidFill>
                  <a:srgbClr val="FFFFFF"/>
                </a:solidFill>
                <a:latin typeface="Comfortaa"/>
                <a:ea typeface="Comfortaa"/>
                <a:cs typeface="Comfortaa"/>
                <a:sym typeface="Comfortaa"/>
              </a:rPr>
              <a:t>-Server</a:t>
            </a:r>
            <a:endParaRPr sz="1600" i="0" u="none" strike="noStrike" cap="none" dirty="0">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dirty="0" err="1">
                <a:solidFill>
                  <a:srgbClr val="FFFFFF"/>
                </a:solidFill>
                <a:latin typeface="Comfortaa"/>
                <a:ea typeface="Comfortaa"/>
                <a:cs typeface="Comfortaa"/>
                <a:sym typeface="Comfortaa"/>
              </a:rPr>
              <a:t>Stateless</a:t>
            </a:r>
            <a:r>
              <a:rPr lang="pt-BR" sz="1600" i="0" u="none" strike="noStrike" cap="none" dirty="0">
                <a:solidFill>
                  <a:srgbClr val="FFFFFF"/>
                </a:solidFill>
                <a:latin typeface="Comfortaa"/>
                <a:ea typeface="Comfortaa"/>
                <a:cs typeface="Comfortaa"/>
                <a:sym typeface="Comfortaa"/>
              </a:rPr>
              <a:t> </a:t>
            </a:r>
            <a:endParaRPr sz="1600" i="0" u="none" strike="noStrike" cap="none" dirty="0">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dirty="0" err="1">
                <a:solidFill>
                  <a:srgbClr val="FFFFFF"/>
                </a:solidFill>
                <a:latin typeface="Comfortaa"/>
                <a:ea typeface="Comfortaa"/>
                <a:cs typeface="Comfortaa"/>
                <a:sym typeface="Comfortaa"/>
              </a:rPr>
              <a:t>Cacheable</a:t>
            </a:r>
            <a:r>
              <a:rPr lang="pt-BR" sz="1600" i="0" u="none" strike="noStrike" cap="none" dirty="0">
                <a:solidFill>
                  <a:srgbClr val="FFFFFF"/>
                </a:solidFill>
                <a:latin typeface="Comfortaa"/>
                <a:ea typeface="Comfortaa"/>
                <a:cs typeface="Comfortaa"/>
                <a:sym typeface="Comfortaa"/>
              </a:rPr>
              <a:t> </a:t>
            </a:r>
            <a:endParaRPr sz="1600" i="0" u="none" strike="noStrike" cap="none" dirty="0">
              <a:latin typeface="Comfortaa"/>
              <a:ea typeface="Comfortaa"/>
              <a:cs typeface="Comfortaa"/>
              <a:sym typeface="Comfortaa"/>
            </a:endParaRPr>
          </a:p>
          <a:p>
            <a:pPr marL="0" marR="0" lvl="0" indent="0" algn="l" rtl="0">
              <a:lnSpc>
                <a:spcPct val="100000"/>
              </a:lnSpc>
              <a:spcBef>
                <a:spcPts val="0"/>
              </a:spcBef>
              <a:spcAft>
                <a:spcPts val="0"/>
              </a:spcAft>
              <a:buNone/>
            </a:pPr>
            <a:endParaRPr sz="1600" i="0" u="none" strike="noStrike" cap="none" dirty="0">
              <a:latin typeface="Comfortaa"/>
              <a:ea typeface="Comfortaa"/>
              <a:cs typeface="Comfortaa"/>
              <a:sym typeface="Comfortaa"/>
            </a:endParaRPr>
          </a:p>
        </p:txBody>
      </p:sp>
      <p:sp>
        <p:nvSpPr>
          <p:cNvPr id="199" name="Google Shape;199;p34"/>
          <p:cNvSpPr/>
          <p:nvPr/>
        </p:nvSpPr>
        <p:spPr>
          <a:xfrm>
            <a:off x="-42480" y="-14040"/>
            <a:ext cx="133920" cy="523512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4"/>
          <p:cNvSpPr/>
          <p:nvPr/>
        </p:nvSpPr>
        <p:spPr>
          <a:xfrm>
            <a:off x="355680" y="442800"/>
            <a:ext cx="2058480" cy="86328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4"/>
          <p:cNvSpPr/>
          <p:nvPr/>
        </p:nvSpPr>
        <p:spPr>
          <a:xfrm>
            <a:off x="465125" y="411846"/>
            <a:ext cx="2233500" cy="9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REST</a:t>
            </a:r>
            <a:endParaRPr sz="4800" b="0" i="0" u="none" strike="noStrike" cap="none">
              <a:latin typeface="Arial"/>
              <a:ea typeface="Arial"/>
              <a:cs typeface="Arial"/>
              <a:sym typeface="Arial"/>
            </a:endParaRPr>
          </a:p>
        </p:txBody>
      </p:sp>
      <p:sp>
        <p:nvSpPr>
          <p:cNvPr id="202" name="Google Shape;202;p34"/>
          <p:cNvSpPr/>
          <p:nvPr/>
        </p:nvSpPr>
        <p:spPr>
          <a:xfrm>
            <a:off x="2320532" y="1902600"/>
            <a:ext cx="4023000" cy="25110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1600" i="0" u="none" strike="noStrike" cap="none" dirty="0">
              <a:latin typeface="Comfortaa"/>
              <a:ea typeface="Comfortaa"/>
              <a:cs typeface="Comfortaa"/>
              <a:sym typeface="Comfortaa"/>
            </a:endParaRPr>
          </a:p>
          <a:p>
            <a:pPr marL="457200" marR="0" lvl="0" indent="-329960" algn="l" rtl="0">
              <a:lnSpc>
                <a:spcPct val="115000"/>
              </a:lnSpc>
              <a:spcBef>
                <a:spcPts val="0"/>
              </a:spcBef>
              <a:spcAft>
                <a:spcPts val="0"/>
              </a:spcAft>
              <a:buClr>
                <a:srgbClr val="FFFFFF"/>
              </a:buClr>
              <a:buSzPts val="1600"/>
              <a:buFont typeface="Comfortaa"/>
              <a:buChar char="●"/>
            </a:pPr>
            <a:r>
              <a:rPr lang="pt-BR" sz="1600" i="0" u="none" strike="noStrike" cap="none" dirty="0" err="1">
                <a:solidFill>
                  <a:srgbClr val="FFFFFF"/>
                </a:solidFill>
                <a:latin typeface="Comfortaa"/>
                <a:ea typeface="Comfortaa"/>
                <a:cs typeface="Comfortaa"/>
                <a:sym typeface="Comfortaa"/>
              </a:rPr>
              <a:t>Uniform</a:t>
            </a:r>
            <a:r>
              <a:rPr lang="pt-BR" sz="1600" i="0" u="none" strike="noStrike" cap="none" dirty="0">
                <a:solidFill>
                  <a:srgbClr val="FFFFFF"/>
                </a:solidFill>
                <a:latin typeface="Comfortaa"/>
                <a:ea typeface="Comfortaa"/>
                <a:cs typeface="Comfortaa"/>
                <a:sym typeface="Comfortaa"/>
              </a:rPr>
              <a:t> Interface</a:t>
            </a:r>
            <a:endParaRPr sz="1600" i="0" u="none" strike="noStrike" cap="none" dirty="0">
              <a:latin typeface="Comfortaa"/>
              <a:ea typeface="Comfortaa"/>
              <a:cs typeface="Comfortaa"/>
              <a:sym typeface="Comfortaa"/>
            </a:endParaRPr>
          </a:p>
          <a:p>
            <a:pPr marL="914400" marR="0" lvl="1" indent="-329960" algn="l" rtl="0">
              <a:lnSpc>
                <a:spcPct val="115000"/>
              </a:lnSpc>
              <a:spcBef>
                <a:spcPts val="0"/>
              </a:spcBef>
              <a:spcAft>
                <a:spcPts val="0"/>
              </a:spcAft>
              <a:buClr>
                <a:srgbClr val="FFFFFF"/>
              </a:buClr>
              <a:buSzPts val="1600"/>
              <a:buFont typeface="Comfortaa"/>
              <a:buChar char="○"/>
            </a:pPr>
            <a:r>
              <a:rPr lang="pt-BR" sz="1600" i="0" u="none" strike="noStrike" cap="none" dirty="0">
                <a:solidFill>
                  <a:srgbClr val="FFFFFF"/>
                </a:solidFill>
                <a:latin typeface="Comfortaa"/>
                <a:ea typeface="Comfortaa"/>
                <a:cs typeface="Comfortaa"/>
                <a:sym typeface="Comfortaa"/>
              </a:rPr>
              <a:t>Identificação do </a:t>
            </a:r>
            <a:r>
              <a:rPr lang="pt-BR" sz="1600" i="0" u="none" strike="noStrike" cap="none" dirty="0" err="1">
                <a:solidFill>
                  <a:srgbClr val="FFFFFF"/>
                </a:solidFill>
                <a:latin typeface="Comfortaa"/>
                <a:ea typeface="Comfortaa"/>
                <a:cs typeface="Comfortaa"/>
                <a:sym typeface="Comfortaa"/>
              </a:rPr>
              <a:t>resource</a:t>
            </a:r>
            <a:endParaRPr sz="1600" i="0" u="none" strike="noStrike" cap="none" dirty="0">
              <a:latin typeface="Comfortaa"/>
              <a:ea typeface="Comfortaa"/>
              <a:cs typeface="Comfortaa"/>
              <a:sym typeface="Comfortaa"/>
            </a:endParaRPr>
          </a:p>
          <a:p>
            <a:pPr marL="914400" marR="0" lvl="1" indent="-329960" algn="l" rtl="0">
              <a:lnSpc>
                <a:spcPct val="115000"/>
              </a:lnSpc>
              <a:spcBef>
                <a:spcPts val="0"/>
              </a:spcBef>
              <a:spcAft>
                <a:spcPts val="0"/>
              </a:spcAft>
              <a:buClr>
                <a:srgbClr val="FFFFFF"/>
              </a:buClr>
              <a:buSzPts val="1600"/>
              <a:buFont typeface="Comfortaa"/>
              <a:buChar char="○"/>
            </a:pPr>
            <a:r>
              <a:rPr lang="pt-BR" sz="1600" i="0" u="none" strike="noStrike" cap="none" dirty="0">
                <a:solidFill>
                  <a:srgbClr val="FFFFFF"/>
                </a:solidFill>
                <a:latin typeface="Comfortaa"/>
                <a:ea typeface="Comfortaa"/>
                <a:cs typeface="Comfortaa"/>
                <a:sym typeface="Comfortaa"/>
              </a:rPr>
              <a:t>Representação do </a:t>
            </a:r>
            <a:r>
              <a:rPr lang="pt-BR" sz="1600" i="0" u="none" strike="noStrike" cap="none" dirty="0" err="1">
                <a:solidFill>
                  <a:srgbClr val="FFFFFF"/>
                </a:solidFill>
                <a:latin typeface="Comfortaa"/>
                <a:ea typeface="Comfortaa"/>
                <a:cs typeface="Comfortaa"/>
                <a:sym typeface="Comfortaa"/>
              </a:rPr>
              <a:t>resource</a:t>
            </a:r>
            <a:endParaRPr sz="1600" i="0" u="none" strike="noStrike" cap="none" dirty="0">
              <a:latin typeface="Comfortaa"/>
              <a:ea typeface="Comfortaa"/>
              <a:cs typeface="Comfortaa"/>
              <a:sym typeface="Comfortaa"/>
            </a:endParaRPr>
          </a:p>
          <a:p>
            <a:pPr marL="914400" marR="0" lvl="1" indent="-329960" algn="l" rtl="0">
              <a:lnSpc>
                <a:spcPct val="115000"/>
              </a:lnSpc>
              <a:spcBef>
                <a:spcPts val="0"/>
              </a:spcBef>
              <a:spcAft>
                <a:spcPts val="0"/>
              </a:spcAft>
              <a:buClr>
                <a:srgbClr val="FFFFFF"/>
              </a:buClr>
              <a:buSzPts val="1600"/>
              <a:buFont typeface="Comfortaa"/>
              <a:buChar char="○"/>
            </a:pPr>
            <a:r>
              <a:rPr lang="pt-BR" sz="1600" i="0" u="none" strike="noStrike" cap="none" dirty="0">
                <a:solidFill>
                  <a:srgbClr val="FFFFFF"/>
                </a:solidFill>
                <a:latin typeface="Comfortaa"/>
                <a:ea typeface="Comfortaa"/>
                <a:cs typeface="Comfortaa"/>
                <a:sym typeface="Comfortaa"/>
              </a:rPr>
              <a:t>Resposta </a:t>
            </a:r>
            <a:r>
              <a:rPr lang="pt-BR" sz="1600" i="0" u="none" strike="noStrike" cap="none" dirty="0" err="1">
                <a:solidFill>
                  <a:srgbClr val="FFFFFF"/>
                </a:solidFill>
                <a:latin typeface="Comfortaa"/>
                <a:ea typeface="Comfortaa"/>
                <a:cs typeface="Comfortaa"/>
                <a:sym typeface="Comfortaa"/>
              </a:rPr>
              <a:t>auto-explicativa</a:t>
            </a:r>
            <a:endParaRPr sz="1600" i="0" u="none" strike="noStrike" cap="none" dirty="0">
              <a:latin typeface="Comfortaa"/>
              <a:ea typeface="Comfortaa"/>
              <a:cs typeface="Comfortaa"/>
              <a:sym typeface="Comfortaa"/>
            </a:endParaRPr>
          </a:p>
          <a:p>
            <a:pPr marL="914400" marR="0" lvl="1" indent="-329960" algn="l" rtl="0">
              <a:lnSpc>
                <a:spcPct val="115000"/>
              </a:lnSpc>
              <a:spcBef>
                <a:spcPts val="0"/>
              </a:spcBef>
              <a:spcAft>
                <a:spcPts val="0"/>
              </a:spcAft>
              <a:buClr>
                <a:srgbClr val="FFFFFF"/>
              </a:buClr>
              <a:buSzPts val="1600"/>
              <a:buFont typeface="Comfortaa"/>
              <a:buChar char="○"/>
            </a:pPr>
            <a:r>
              <a:rPr lang="pt-BR" sz="1600" i="0" u="none" strike="noStrike" cap="none" dirty="0" err="1">
                <a:solidFill>
                  <a:srgbClr val="FFFFFF"/>
                </a:solidFill>
                <a:latin typeface="Comfortaa"/>
                <a:ea typeface="Comfortaa"/>
                <a:cs typeface="Comfortaa"/>
                <a:sym typeface="Comfortaa"/>
              </a:rPr>
              <a:t>Hypermedia</a:t>
            </a:r>
            <a:endParaRPr sz="1600" i="0" u="none" strike="noStrike" cap="none" dirty="0">
              <a:latin typeface="Comfortaa"/>
              <a:ea typeface="Comfortaa"/>
              <a:cs typeface="Comfortaa"/>
              <a:sym typeface="Comfortaa"/>
            </a:endParaRPr>
          </a:p>
        </p:txBody>
      </p:sp>
      <p:sp>
        <p:nvSpPr>
          <p:cNvPr id="203" name="Google Shape;203;p34"/>
          <p:cNvSpPr/>
          <p:nvPr/>
        </p:nvSpPr>
        <p:spPr>
          <a:xfrm>
            <a:off x="6139451" y="1937750"/>
            <a:ext cx="2755500" cy="18888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600" i="0" u="none" strike="noStrike" cap="none" dirty="0">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dirty="0" err="1">
                <a:solidFill>
                  <a:srgbClr val="FFFFFF"/>
                </a:solidFill>
                <a:latin typeface="Comfortaa"/>
                <a:ea typeface="Comfortaa"/>
                <a:cs typeface="Comfortaa"/>
                <a:sym typeface="Comfortaa"/>
              </a:rPr>
              <a:t>Layered</a:t>
            </a:r>
            <a:r>
              <a:rPr lang="pt-BR" sz="1600" i="0" u="none" strike="noStrike" cap="none" dirty="0">
                <a:solidFill>
                  <a:srgbClr val="FFFFFF"/>
                </a:solidFill>
                <a:latin typeface="Comfortaa"/>
                <a:ea typeface="Comfortaa"/>
                <a:cs typeface="Comfortaa"/>
                <a:sym typeface="Comfortaa"/>
              </a:rPr>
              <a:t> System </a:t>
            </a:r>
            <a:endParaRPr sz="1600" i="0" u="none" strike="noStrike" cap="none" dirty="0">
              <a:latin typeface="Comfortaa"/>
              <a:ea typeface="Comfortaa"/>
              <a:cs typeface="Comfortaa"/>
              <a:sym typeface="Comfortaa"/>
            </a:endParaRPr>
          </a:p>
          <a:p>
            <a:pPr marL="457200" marR="0" lvl="0" indent="-329960" algn="l" rtl="0">
              <a:lnSpc>
                <a:spcPct val="150000"/>
              </a:lnSpc>
              <a:spcBef>
                <a:spcPts val="0"/>
              </a:spcBef>
              <a:spcAft>
                <a:spcPts val="0"/>
              </a:spcAft>
              <a:buClr>
                <a:srgbClr val="FFFFFF"/>
              </a:buClr>
              <a:buSzPts val="1600"/>
              <a:buFont typeface="Comfortaa"/>
              <a:buChar char="●"/>
            </a:pPr>
            <a:r>
              <a:rPr lang="pt-BR" sz="1600" i="0" u="none" strike="noStrike" cap="none" dirty="0" err="1">
                <a:solidFill>
                  <a:srgbClr val="FFFFFF"/>
                </a:solidFill>
                <a:latin typeface="Comfortaa"/>
                <a:ea typeface="Comfortaa"/>
                <a:cs typeface="Comfortaa"/>
                <a:sym typeface="Comfortaa"/>
              </a:rPr>
              <a:t>Code-On-Demand</a:t>
            </a:r>
            <a:r>
              <a:rPr lang="pt-BR" sz="1600" i="0" u="none" strike="noStrike" cap="none" dirty="0">
                <a:solidFill>
                  <a:srgbClr val="FFFFFF"/>
                </a:solidFill>
                <a:latin typeface="Comfortaa"/>
                <a:ea typeface="Comfortaa"/>
                <a:cs typeface="Comfortaa"/>
                <a:sym typeface="Comfortaa"/>
              </a:rPr>
              <a:t> (</a:t>
            </a:r>
            <a:r>
              <a:rPr lang="pt-BR" sz="1600" dirty="0">
                <a:solidFill>
                  <a:srgbClr val="FFFFFF"/>
                </a:solidFill>
                <a:latin typeface="Comfortaa"/>
                <a:ea typeface="Comfortaa"/>
                <a:cs typeface="Comfortaa"/>
                <a:sym typeface="Comfortaa"/>
              </a:rPr>
              <a:t>opcional)</a:t>
            </a:r>
            <a:endParaRPr sz="1600" i="0" u="none" strike="noStrike" cap="none" dirty="0">
              <a:latin typeface="Comfortaa"/>
              <a:ea typeface="Comfortaa"/>
              <a:cs typeface="Comfortaa"/>
              <a:sym typeface="Comfortaa"/>
            </a:endParaRPr>
          </a:p>
          <a:p>
            <a:pPr marL="0" marR="0" lvl="0" indent="0" algn="l" rtl="0">
              <a:lnSpc>
                <a:spcPct val="100000"/>
              </a:lnSpc>
              <a:spcBef>
                <a:spcPts val="0"/>
              </a:spcBef>
              <a:spcAft>
                <a:spcPts val="0"/>
              </a:spcAft>
              <a:buNone/>
            </a:pPr>
            <a:endParaRPr sz="1200" i="0" u="none" strike="noStrike" cap="none" dirty="0">
              <a:latin typeface="Comfortaa"/>
              <a:ea typeface="Comfortaa"/>
              <a:cs typeface="Comfortaa"/>
              <a:sym typeface="Comfortaa"/>
            </a:endParaRPr>
          </a:p>
        </p:txBody>
      </p:sp>
      <p:pic>
        <p:nvPicPr>
          <p:cNvPr id="204" name="Google Shape;204;p34"/>
          <p:cNvPicPr preferRelativeResize="0"/>
          <p:nvPr/>
        </p:nvPicPr>
        <p:blipFill rotWithShape="1">
          <a:blip r:embed="rId4">
            <a:alphaModFix/>
          </a:blip>
          <a:srcRect/>
          <a:stretch/>
        </p:blipFill>
        <p:spPr>
          <a:xfrm>
            <a:off x="6265080" y="872280"/>
            <a:ext cx="433800" cy="433800"/>
          </a:xfrm>
          <a:prstGeom prst="rect">
            <a:avLst/>
          </a:prstGeom>
          <a:noFill/>
          <a:ln>
            <a:noFill/>
          </a:ln>
        </p:spPr>
      </p:pic>
      <p:pic>
        <p:nvPicPr>
          <p:cNvPr id="205" name="Google Shape;205;p34"/>
          <p:cNvPicPr preferRelativeResize="0"/>
          <p:nvPr/>
        </p:nvPicPr>
        <p:blipFill rotWithShape="1">
          <a:blip r:embed="rId5">
            <a:alphaModFix/>
          </a:blip>
          <a:srcRect/>
          <a:stretch/>
        </p:blipFill>
        <p:spPr>
          <a:xfrm>
            <a:off x="4802760" y="683280"/>
            <a:ext cx="622080" cy="622080"/>
          </a:xfrm>
          <a:prstGeom prst="rect">
            <a:avLst/>
          </a:prstGeom>
          <a:noFill/>
          <a:ln>
            <a:noFill/>
          </a:ln>
        </p:spPr>
      </p:pic>
      <p:sp>
        <p:nvSpPr>
          <p:cNvPr id="206" name="Google Shape;206;p34"/>
          <p:cNvSpPr/>
          <p:nvPr/>
        </p:nvSpPr>
        <p:spPr>
          <a:xfrm>
            <a:off x="7013520" y="1000080"/>
            <a:ext cx="248040" cy="153720"/>
          </a:xfrm>
          <a:prstGeom prst="rightArrow">
            <a:avLst>
              <a:gd name="adj1" fmla="val 50000"/>
              <a:gd name="adj2"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4"/>
          <p:cNvSpPr/>
          <p:nvPr/>
        </p:nvSpPr>
        <p:spPr>
          <a:xfrm>
            <a:off x="5718240" y="1000080"/>
            <a:ext cx="248040" cy="153720"/>
          </a:xfrm>
          <a:prstGeom prst="rightArrow">
            <a:avLst>
              <a:gd name="adj1" fmla="val 50000"/>
              <a:gd name="adj2"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34"/>
          <p:cNvPicPr preferRelativeResize="0"/>
          <p:nvPr/>
        </p:nvPicPr>
        <p:blipFill rotWithShape="1">
          <a:blip r:embed="rId6">
            <a:alphaModFix/>
          </a:blip>
          <a:srcRect/>
          <a:stretch/>
        </p:blipFill>
        <p:spPr>
          <a:xfrm>
            <a:off x="7576200" y="518760"/>
            <a:ext cx="912600" cy="912600"/>
          </a:xfrm>
          <a:prstGeom prst="rect">
            <a:avLst/>
          </a:prstGeom>
          <a:noFill/>
          <a:ln>
            <a:noFill/>
          </a:ln>
        </p:spPr>
      </p:pic>
      <p:sp>
        <p:nvSpPr>
          <p:cNvPr id="14" name="Google Shape;253;p38">
            <a:extLst>
              <a:ext uri="{FF2B5EF4-FFF2-40B4-BE49-F238E27FC236}">
                <a16:creationId xmlns:a16="http://schemas.microsoft.com/office/drawing/2014/main" id="{F630744C-DC44-464C-96F0-F6277324C628}"/>
              </a:ext>
            </a:extLst>
          </p:cNvPr>
          <p:cNvSpPr/>
          <p:nvPr/>
        </p:nvSpPr>
        <p:spPr>
          <a:xfrm>
            <a:off x="3186330" y="4167840"/>
            <a:ext cx="5559900" cy="5196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r>
              <a:rPr lang="pt-BR" sz="1600" b="1" i="0" u="none" strike="noStrike" cap="none" dirty="0">
                <a:solidFill>
                  <a:srgbClr val="E12D53"/>
                </a:solidFill>
                <a:latin typeface="Arial"/>
                <a:ea typeface="Arial"/>
                <a:cs typeface="Arial"/>
                <a:sym typeface="Arial"/>
              </a:rPr>
              <a:t>URI:</a:t>
            </a:r>
            <a:r>
              <a:rPr lang="pt-BR" sz="1600" b="1" i="0" u="none" strike="noStrike" cap="none" dirty="0">
                <a:solidFill>
                  <a:srgbClr val="00FFFF"/>
                </a:solidFill>
                <a:latin typeface="Arial"/>
                <a:ea typeface="Arial"/>
                <a:cs typeface="Arial"/>
                <a:sym typeface="Arial"/>
              </a:rPr>
              <a:t> https://</a:t>
            </a:r>
            <a:r>
              <a:rPr lang="pt-BR" sz="1600" b="1" i="0" u="none" strike="noStrike" cap="none" dirty="0">
                <a:solidFill>
                  <a:srgbClr val="4B8ECB"/>
                </a:solidFill>
                <a:latin typeface="Arial"/>
                <a:ea typeface="Arial"/>
                <a:cs typeface="Arial"/>
                <a:sym typeface="Arial"/>
              </a:rPr>
              <a:t>www.dygytal.com</a:t>
            </a:r>
            <a:r>
              <a:rPr lang="pt-BR" sz="1600" b="1" i="0" u="none" strike="noStrike" cap="none" dirty="0">
                <a:solidFill>
                  <a:srgbClr val="00FFFF"/>
                </a:solidFill>
                <a:latin typeface="Arial"/>
                <a:ea typeface="Arial"/>
                <a:cs typeface="Arial"/>
                <a:sym typeface="Arial"/>
              </a:rPr>
              <a:t>/api-java/</a:t>
            </a:r>
            <a:r>
              <a:rPr lang="pt-BR" sz="1600" b="1" i="0" u="none" strike="noStrike" cap="none" dirty="0">
                <a:solidFill>
                  <a:srgbClr val="4B8ECB"/>
                </a:solidFill>
                <a:latin typeface="Arial"/>
                <a:ea typeface="Arial"/>
                <a:cs typeface="Arial"/>
                <a:sym typeface="Arial"/>
              </a:rPr>
              <a:t>cadastros</a:t>
            </a:r>
            <a:endParaRPr sz="1600" b="0" i="0" u="none" strike="noStrike" cap="none" dirty="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Shape 212"/>
        <p:cNvGrpSpPr/>
        <p:nvPr/>
      </p:nvGrpSpPr>
      <p:grpSpPr>
        <a:xfrm>
          <a:off x="0" y="0"/>
          <a:ext cx="0" cy="0"/>
          <a:chOff x="0" y="0"/>
          <a:chExt cx="0" cy="0"/>
        </a:xfrm>
      </p:grpSpPr>
      <p:pic>
        <p:nvPicPr>
          <p:cNvPr id="11" name="Google Shape;57;p13"/>
          <p:cNvPicPr preferRelativeResize="0"/>
          <p:nvPr/>
        </p:nvPicPr>
        <p:blipFill>
          <a:blip r:embed="rId3">
            <a:alphaModFix/>
          </a:blip>
          <a:stretch>
            <a:fillRect/>
          </a:stretch>
        </p:blipFill>
        <p:spPr>
          <a:xfrm>
            <a:off x="0" y="0"/>
            <a:ext cx="6098952" cy="5025498"/>
          </a:xfrm>
          <a:prstGeom prst="rect">
            <a:avLst/>
          </a:prstGeom>
          <a:noFill/>
          <a:ln>
            <a:noFill/>
          </a:ln>
        </p:spPr>
      </p:pic>
      <p:sp>
        <p:nvSpPr>
          <p:cNvPr id="213" name="Google Shape;213;p35"/>
          <p:cNvSpPr/>
          <p:nvPr/>
        </p:nvSpPr>
        <p:spPr>
          <a:xfrm>
            <a:off x="-42480" y="-14040"/>
            <a:ext cx="133800" cy="52350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a:off x="355680" y="442800"/>
            <a:ext cx="2058600" cy="863400"/>
          </a:xfrm>
          <a:prstGeom prst="rect">
            <a:avLst/>
          </a:prstGeom>
          <a:noFill/>
          <a:ln w="9525"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465120" y="411840"/>
            <a:ext cx="2233500" cy="158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pt-BR" sz="4800" b="1" i="0" u="none" strike="noStrike" cap="none">
                <a:solidFill>
                  <a:srgbClr val="00FFFF"/>
                </a:solidFill>
                <a:latin typeface="Rubik"/>
                <a:ea typeface="Rubik"/>
                <a:cs typeface="Rubik"/>
                <a:sym typeface="Rubik"/>
              </a:rPr>
              <a:t>REST</a:t>
            </a:r>
            <a:endParaRPr sz="4800" b="0" i="0" u="none" strike="noStrike" cap="none">
              <a:latin typeface="Arial"/>
              <a:ea typeface="Arial"/>
              <a:cs typeface="Arial"/>
              <a:sym typeface="Arial"/>
            </a:endParaRPr>
          </a:p>
        </p:txBody>
      </p:sp>
      <p:sp>
        <p:nvSpPr>
          <p:cNvPr id="216" name="Google Shape;216;p35"/>
          <p:cNvSpPr/>
          <p:nvPr/>
        </p:nvSpPr>
        <p:spPr>
          <a:xfrm>
            <a:off x="279475" y="1774850"/>
            <a:ext cx="8233800" cy="3072300"/>
          </a:xfrm>
          <a:prstGeom prst="rect">
            <a:avLst/>
          </a:prstGeom>
          <a:no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50000"/>
              </a:lnSpc>
              <a:spcBef>
                <a:spcPts val="0"/>
              </a:spcBef>
              <a:spcAft>
                <a:spcPts val="0"/>
              </a:spcAft>
              <a:buNone/>
            </a:pPr>
            <a:r>
              <a:rPr lang="pt-BR" sz="1600" b="1" i="0" u="none" strike="noStrike" cap="none" dirty="0">
                <a:solidFill>
                  <a:srgbClr val="00FFFF"/>
                </a:solidFill>
                <a:latin typeface="Comfortaa"/>
                <a:ea typeface="Comfortaa"/>
                <a:cs typeface="Comfortaa"/>
                <a:sym typeface="Comfortaa"/>
              </a:rPr>
              <a:t>APLICAÇÃO RESTFUL</a:t>
            </a:r>
            <a:endParaRPr sz="1600" b="1" i="0" u="none" strike="noStrike" cap="none" dirty="0">
              <a:solidFill>
                <a:srgbClr val="00FFFF"/>
              </a:solidFill>
              <a:latin typeface="Comfortaa"/>
              <a:ea typeface="Comfortaa"/>
              <a:cs typeface="Comfortaa"/>
              <a:sym typeface="Comfortaa"/>
            </a:endParaRPr>
          </a:p>
          <a:p>
            <a:pPr marL="0" marR="0" lvl="0" indent="0" algn="l" rtl="0">
              <a:lnSpc>
                <a:spcPct val="150000"/>
              </a:lnSpc>
              <a:spcBef>
                <a:spcPts val="0"/>
              </a:spcBef>
              <a:spcAft>
                <a:spcPts val="0"/>
              </a:spcAft>
              <a:buNone/>
            </a:pPr>
            <a:endParaRPr sz="1600" b="1" dirty="0">
              <a:solidFill>
                <a:srgbClr val="00FFFF"/>
              </a:solidFill>
              <a:latin typeface="Comfortaa"/>
              <a:ea typeface="Comfortaa"/>
              <a:cs typeface="Comfortaa"/>
              <a:sym typeface="Comfortaa"/>
            </a:endParaRPr>
          </a:p>
          <a:p>
            <a:pPr marL="0" marR="0" lvl="0" indent="0" algn="l" rtl="0">
              <a:lnSpc>
                <a:spcPct val="150000"/>
              </a:lnSpc>
              <a:spcBef>
                <a:spcPts val="0"/>
              </a:spcBef>
              <a:spcAft>
                <a:spcPts val="0"/>
              </a:spcAft>
              <a:buNone/>
            </a:pPr>
            <a:r>
              <a:rPr lang="pt-BR" sz="1600" b="1" i="0" u="none" strike="noStrike" cap="none" dirty="0">
                <a:solidFill>
                  <a:srgbClr val="FFFFFF"/>
                </a:solidFill>
                <a:latin typeface="Comfortaa"/>
                <a:ea typeface="Comfortaa"/>
                <a:cs typeface="Comfortaa"/>
                <a:sym typeface="Comfortaa"/>
              </a:rPr>
              <a:t>Nível 0</a:t>
            </a:r>
            <a:r>
              <a:rPr lang="pt-BR" sz="1600" i="0" u="none" strike="noStrike" cap="none" dirty="0">
                <a:solidFill>
                  <a:srgbClr val="FFFFFF"/>
                </a:solidFill>
                <a:latin typeface="Comfortaa"/>
                <a:ea typeface="Comfortaa"/>
                <a:cs typeface="Comfortaa"/>
                <a:sym typeface="Comfortaa"/>
              </a:rPr>
              <a:t>: Ausência de Regras</a:t>
            </a:r>
            <a:endParaRPr sz="1600" i="0" u="none" strike="noStrike" cap="none" dirty="0">
              <a:solidFill>
                <a:srgbClr val="FFFFFF"/>
              </a:solidFill>
              <a:latin typeface="Comfortaa"/>
              <a:ea typeface="Comfortaa"/>
              <a:cs typeface="Comfortaa"/>
              <a:sym typeface="Comfortaa"/>
            </a:endParaRPr>
          </a:p>
          <a:p>
            <a:pPr marL="0" marR="0" lvl="0" indent="0" algn="l" rtl="0">
              <a:lnSpc>
                <a:spcPct val="150000"/>
              </a:lnSpc>
              <a:spcBef>
                <a:spcPts val="0"/>
              </a:spcBef>
              <a:spcAft>
                <a:spcPts val="0"/>
              </a:spcAft>
              <a:buNone/>
            </a:pPr>
            <a:endParaRPr sz="500" dirty="0">
              <a:solidFill>
                <a:srgbClr val="FFFFFF"/>
              </a:solidFill>
              <a:latin typeface="Comfortaa"/>
              <a:ea typeface="Comfortaa"/>
              <a:cs typeface="Comfortaa"/>
              <a:sym typeface="Comfortaa"/>
            </a:endParaRPr>
          </a:p>
          <a:p>
            <a:pPr marL="0" marR="0" lvl="0" indent="0" algn="l" rtl="0">
              <a:lnSpc>
                <a:spcPct val="150000"/>
              </a:lnSpc>
              <a:spcBef>
                <a:spcPts val="0"/>
              </a:spcBef>
              <a:spcAft>
                <a:spcPts val="0"/>
              </a:spcAft>
              <a:buNone/>
            </a:pPr>
            <a:r>
              <a:rPr lang="pt-BR" sz="1600" b="1" i="0" u="none" strike="noStrike" cap="none" dirty="0">
                <a:solidFill>
                  <a:srgbClr val="FFFFFF"/>
                </a:solidFill>
                <a:latin typeface="Comfortaa"/>
                <a:ea typeface="Comfortaa"/>
                <a:cs typeface="Comfortaa"/>
                <a:sym typeface="Comfortaa"/>
              </a:rPr>
              <a:t>Nível 1</a:t>
            </a:r>
            <a:r>
              <a:rPr lang="pt-BR" sz="1600" i="0" u="none" strike="noStrike" cap="none" dirty="0">
                <a:solidFill>
                  <a:srgbClr val="FFFFFF"/>
                </a:solidFill>
                <a:latin typeface="Comfortaa"/>
                <a:ea typeface="Comfortaa"/>
                <a:cs typeface="Comfortaa"/>
                <a:sym typeface="Comfortaa"/>
              </a:rPr>
              <a:t>: Aplicação de </a:t>
            </a:r>
            <a:r>
              <a:rPr lang="pt-BR" sz="1600" i="0" u="none" strike="noStrike" cap="none" dirty="0" err="1">
                <a:solidFill>
                  <a:srgbClr val="FFFFFF"/>
                </a:solidFill>
                <a:latin typeface="Comfortaa"/>
                <a:ea typeface="Comfortaa"/>
                <a:cs typeface="Comfortaa"/>
                <a:sym typeface="Comfortaa"/>
              </a:rPr>
              <a:t>Resources</a:t>
            </a:r>
            <a:endParaRPr sz="1600" i="0" u="none" strike="noStrike" cap="none" dirty="0">
              <a:solidFill>
                <a:srgbClr val="FFFFFF"/>
              </a:solidFill>
              <a:latin typeface="Comfortaa"/>
              <a:ea typeface="Comfortaa"/>
              <a:cs typeface="Comfortaa"/>
              <a:sym typeface="Comfortaa"/>
            </a:endParaRPr>
          </a:p>
          <a:p>
            <a:pPr marL="0" marR="0" lvl="0" indent="0" algn="l" rtl="0">
              <a:lnSpc>
                <a:spcPct val="150000"/>
              </a:lnSpc>
              <a:spcBef>
                <a:spcPts val="0"/>
              </a:spcBef>
              <a:spcAft>
                <a:spcPts val="0"/>
              </a:spcAft>
              <a:buNone/>
            </a:pPr>
            <a:endParaRPr sz="500" dirty="0">
              <a:solidFill>
                <a:srgbClr val="FFFFFF"/>
              </a:solidFill>
              <a:latin typeface="Comfortaa"/>
              <a:ea typeface="Comfortaa"/>
              <a:cs typeface="Comfortaa"/>
              <a:sym typeface="Comfortaa"/>
            </a:endParaRPr>
          </a:p>
          <a:p>
            <a:pPr marL="0" lvl="0" indent="0" algn="l" rtl="0">
              <a:lnSpc>
                <a:spcPct val="150000"/>
              </a:lnSpc>
              <a:spcBef>
                <a:spcPts val="0"/>
              </a:spcBef>
              <a:spcAft>
                <a:spcPts val="0"/>
              </a:spcAft>
              <a:buNone/>
            </a:pPr>
            <a:r>
              <a:rPr lang="pt-BR" sz="1600" b="1" dirty="0">
                <a:solidFill>
                  <a:schemeClr val="lt1"/>
                </a:solidFill>
                <a:latin typeface="Comfortaa"/>
                <a:ea typeface="Comfortaa"/>
                <a:cs typeface="Comfortaa"/>
                <a:sym typeface="Comfortaa"/>
              </a:rPr>
              <a:t>Nível 2</a:t>
            </a:r>
            <a:r>
              <a:rPr lang="pt-BR" sz="1600" dirty="0">
                <a:solidFill>
                  <a:schemeClr val="lt1"/>
                </a:solidFill>
                <a:latin typeface="Comfortaa"/>
                <a:ea typeface="Comfortaa"/>
                <a:cs typeface="Comfortaa"/>
                <a:sym typeface="Comfortaa"/>
              </a:rPr>
              <a:t>: Implementação de verbos HTTP</a:t>
            </a:r>
            <a:endParaRPr sz="1600" dirty="0">
              <a:solidFill>
                <a:schemeClr val="lt1"/>
              </a:solidFill>
              <a:latin typeface="Comfortaa"/>
              <a:ea typeface="Comfortaa"/>
              <a:cs typeface="Comfortaa"/>
              <a:sym typeface="Comfortaa"/>
            </a:endParaRPr>
          </a:p>
          <a:p>
            <a:pPr marL="0" lvl="0" indent="0" algn="l" rtl="0">
              <a:lnSpc>
                <a:spcPct val="150000"/>
              </a:lnSpc>
              <a:spcBef>
                <a:spcPts val="0"/>
              </a:spcBef>
              <a:spcAft>
                <a:spcPts val="0"/>
              </a:spcAft>
              <a:buClr>
                <a:schemeClr val="dk1"/>
              </a:buClr>
              <a:buFont typeface="Arial"/>
              <a:buNone/>
            </a:pPr>
            <a:endParaRPr sz="500" dirty="0">
              <a:solidFill>
                <a:schemeClr val="lt1"/>
              </a:solidFill>
              <a:latin typeface="Comfortaa"/>
              <a:ea typeface="Comfortaa"/>
              <a:cs typeface="Comfortaa"/>
              <a:sym typeface="Comfortaa"/>
            </a:endParaRPr>
          </a:p>
          <a:p>
            <a:pPr marL="0" lvl="0" indent="0" algn="l" rtl="0">
              <a:lnSpc>
                <a:spcPct val="150000"/>
              </a:lnSpc>
              <a:spcBef>
                <a:spcPts val="0"/>
              </a:spcBef>
              <a:spcAft>
                <a:spcPts val="0"/>
              </a:spcAft>
              <a:buClr>
                <a:schemeClr val="dk1"/>
              </a:buClr>
              <a:buFont typeface="Arial"/>
              <a:buNone/>
            </a:pPr>
            <a:r>
              <a:rPr lang="pt-BR" sz="1600" b="1" dirty="0">
                <a:solidFill>
                  <a:schemeClr val="lt1"/>
                </a:solidFill>
                <a:latin typeface="Comfortaa"/>
                <a:ea typeface="Comfortaa"/>
                <a:cs typeface="Comfortaa"/>
                <a:sym typeface="Comfortaa"/>
              </a:rPr>
              <a:t>Nível 3</a:t>
            </a:r>
            <a:r>
              <a:rPr lang="pt-BR" sz="1600" dirty="0">
                <a:solidFill>
                  <a:schemeClr val="lt1"/>
                </a:solidFill>
                <a:latin typeface="Comfortaa"/>
                <a:ea typeface="Comfortaa"/>
                <a:cs typeface="Comfortaa"/>
                <a:sym typeface="Comfortaa"/>
              </a:rPr>
              <a:t>: HATEOAS (Hypertext As The </a:t>
            </a:r>
            <a:r>
              <a:rPr lang="pt-BR" sz="1600" dirty="0" err="1">
                <a:solidFill>
                  <a:schemeClr val="lt1"/>
                </a:solidFill>
                <a:latin typeface="Comfortaa"/>
                <a:ea typeface="Comfortaa"/>
                <a:cs typeface="Comfortaa"/>
                <a:sym typeface="Comfortaa"/>
              </a:rPr>
              <a:t>Engine</a:t>
            </a:r>
            <a:r>
              <a:rPr lang="pt-BR" sz="1600" dirty="0">
                <a:solidFill>
                  <a:schemeClr val="lt1"/>
                </a:solidFill>
                <a:latin typeface="Comfortaa"/>
                <a:ea typeface="Comfortaa"/>
                <a:cs typeface="Comfortaa"/>
                <a:sym typeface="Comfortaa"/>
              </a:rPr>
              <a:t> </a:t>
            </a:r>
            <a:r>
              <a:rPr lang="pt-BR" sz="1600" dirty="0" err="1">
                <a:solidFill>
                  <a:schemeClr val="lt1"/>
                </a:solidFill>
                <a:latin typeface="Comfortaa"/>
                <a:ea typeface="Comfortaa"/>
                <a:cs typeface="Comfortaa"/>
                <a:sym typeface="Comfortaa"/>
              </a:rPr>
              <a:t>Of</a:t>
            </a:r>
            <a:r>
              <a:rPr lang="pt-BR" sz="1600" dirty="0">
                <a:solidFill>
                  <a:schemeClr val="lt1"/>
                </a:solidFill>
                <a:latin typeface="Comfortaa"/>
                <a:ea typeface="Comfortaa"/>
                <a:cs typeface="Comfortaa"/>
                <a:sym typeface="Comfortaa"/>
              </a:rPr>
              <a:t> </a:t>
            </a:r>
            <a:r>
              <a:rPr lang="pt-BR" sz="1600" dirty="0" err="1">
                <a:solidFill>
                  <a:schemeClr val="lt1"/>
                </a:solidFill>
                <a:latin typeface="Comfortaa"/>
                <a:ea typeface="Comfortaa"/>
                <a:cs typeface="Comfortaa"/>
                <a:sym typeface="Comfortaa"/>
              </a:rPr>
              <a:t>Application</a:t>
            </a:r>
            <a:r>
              <a:rPr lang="pt-BR" sz="1600" dirty="0">
                <a:solidFill>
                  <a:schemeClr val="lt1"/>
                </a:solidFill>
                <a:latin typeface="Comfortaa"/>
                <a:ea typeface="Comfortaa"/>
                <a:cs typeface="Comfortaa"/>
                <a:sym typeface="Comfortaa"/>
              </a:rPr>
              <a:t> </a:t>
            </a:r>
            <a:r>
              <a:rPr lang="pt-BR" sz="1600" dirty="0" err="1">
                <a:solidFill>
                  <a:schemeClr val="lt1"/>
                </a:solidFill>
                <a:latin typeface="Comfortaa"/>
                <a:ea typeface="Comfortaa"/>
                <a:cs typeface="Comfortaa"/>
                <a:sym typeface="Comfortaa"/>
              </a:rPr>
              <a:t>State</a:t>
            </a:r>
            <a:r>
              <a:rPr lang="pt-BR" sz="1600" dirty="0">
                <a:solidFill>
                  <a:schemeClr val="lt1"/>
                </a:solidFill>
                <a:latin typeface="Comfortaa"/>
                <a:ea typeface="Comfortaa"/>
                <a:cs typeface="Comfortaa"/>
                <a:sym typeface="Comfortaa"/>
              </a:rPr>
              <a:t>)</a:t>
            </a:r>
            <a:endParaRPr sz="1600" dirty="0">
              <a:solidFill>
                <a:srgbClr val="FFFFFF"/>
              </a:solidFill>
              <a:latin typeface="Comfortaa"/>
              <a:ea typeface="Comfortaa"/>
              <a:cs typeface="Comfortaa"/>
              <a:sym typeface="Comfortaa"/>
            </a:endParaRPr>
          </a:p>
        </p:txBody>
      </p:sp>
      <p:pic>
        <p:nvPicPr>
          <p:cNvPr id="217" name="Google Shape;217;p35"/>
          <p:cNvPicPr preferRelativeResize="0"/>
          <p:nvPr/>
        </p:nvPicPr>
        <p:blipFill rotWithShape="1">
          <a:blip r:embed="rId4">
            <a:alphaModFix/>
          </a:blip>
          <a:srcRect/>
          <a:stretch/>
        </p:blipFill>
        <p:spPr>
          <a:xfrm>
            <a:off x="6265080" y="872280"/>
            <a:ext cx="433800" cy="433800"/>
          </a:xfrm>
          <a:prstGeom prst="rect">
            <a:avLst/>
          </a:prstGeom>
          <a:noFill/>
          <a:ln>
            <a:noFill/>
          </a:ln>
        </p:spPr>
      </p:pic>
      <p:pic>
        <p:nvPicPr>
          <p:cNvPr id="218" name="Google Shape;218;p35"/>
          <p:cNvPicPr preferRelativeResize="0"/>
          <p:nvPr/>
        </p:nvPicPr>
        <p:blipFill rotWithShape="1">
          <a:blip r:embed="rId5">
            <a:alphaModFix/>
          </a:blip>
          <a:srcRect/>
          <a:stretch/>
        </p:blipFill>
        <p:spPr>
          <a:xfrm>
            <a:off x="4802760" y="683280"/>
            <a:ext cx="622080" cy="622080"/>
          </a:xfrm>
          <a:prstGeom prst="rect">
            <a:avLst/>
          </a:prstGeom>
          <a:noFill/>
          <a:ln>
            <a:noFill/>
          </a:ln>
        </p:spPr>
      </p:pic>
      <p:sp>
        <p:nvSpPr>
          <p:cNvPr id="219" name="Google Shape;219;p35"/>
          <p:cNvSpPr/>
          <p:nvPr/>
        </p:nvSpPr>
        <p:spPr>
          <a:xfrm>
            <a:off x="7013520" y="1000080"/>
            <a:ext cx="248100" cy="153600"/>
          </a:xfrm>
          <a:prstGeom prst="rightArrow">
            <a:avLst>
              <a:gd name="adj1" fmla="val 50000"/>
              <a:gd name="adj2"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5718240" y="1000080"/>
            <a:ext cx="248100" cy="153600"/>
          </a:xfrm>
          <a:prstGeom prst="rightArrow">
            <a:avLst>
              <a:gd name="adj1" fmla="val 50000"/>
              <a:gd name="adj2"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1" name="Google Shape;221;p35"/>
          <p:cNvPicPr preferRelativeResize="0"/>
          <p:nvPr/>
        </p:nvPicPr>
        <p:blipFill rotWithShape="1">
          <a:blip r:embed="rId6">
            <a:alphaModFix/>
          </a:blip>
          <a:srcRect/>
          <a:stretch/>
        </p:blipFill>
        <p:spPr>
          <a:xfrm>
            <a:off x="7576200" y="518760"/>
            <a:ext cx="912600" cy="9126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TotalTime>
  <Words>1118</Words>
  <Application>Microsoft Macintosh PowerPoint</Application>
  <PresentationFormat>Apresentação na tela (16:9)</PresentationFormat>
  <Paragraphs>148</Paragraphs>
  <Slides>14</Slides>
  <Notes>14</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14</vt:i4>
      </vt:variant>
    </vt:vector>
  </HeadingPairs>
  <TitlesOfParts>
    <vt:vector size="20" baseType="lpstr">
      <vt:lpstr>Arial</vt:lpstr>
      <vt:lpstr>Comfortaa</vt:lpstr>
      <vt:lpstr>Montserrat</vt:lpstr>
      <vt:lpstr>Times New Roman</vt:lpstr>
      <vt:lpstr>Rubik</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Jenifer Spinoza</cp:lastModifiedBy>
  <cp:revision>13</cp:revision>
  <dcterms:modified xsi:type="dcterms:W3CDTF">2019-06-24T18:10:09Z</dcterms:modified>
</cp:coreProperties>
</file>